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90" r:id="rId3"/>
    <p:sldId id="257" r:id="rId4"/>
    <p:sldId id="258" r:id="rId5"/>
    <p:sldId id="259" r:id="rId6"/>
    <p:sldId id="261" r:id="rId7"/>
    <p:sldId id="295" r:id="rId8"/>
    <p:sldId id="264" r:id="rId9"/>
    <p:sldId id="278" r:id="rId10"/>
    <p:sldId id="283" r:id="rId11"/>
    <p:sldId id="293" r:id="rId12"/>
    <p:sldId id="285" r:id="rId13"/>
    <p:sldId id="296" r:id="rId14"/>
    <p:sldId id="287" r:id="rId15"/>
    <p:sldId id="297" r:id="rId16"/>
    <p:sldId id="298" r:id="rId17"/>
    <p:sldId id="299" r:id="rId18"/>
    <p:sldId id="300" r:id="rId19"/>
    <p:sldId id="288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EA6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2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457FD-C90F-4354-B277-94340F8677E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DA710D-21B9-4EA2-81DD-9DC293924ADF}">
      <dgm:prSet phldrT="[Текст]" custT="1"/>
      <dgm:spPr/>
      <dgm:t>
        <a:bodyPr/>
        <a:lstStyle/>
        <a:p>
          <a:r>
            <a:rPr lang="ru-RU" sz="1200" dirty="0" smtClean="0"/>
            <a:t>Дети</a:t>
          </a:r>
          <a:endParaRPr lang="ru-RU" sz="1200" dirty="0"/>
        </a:p>
      </dgm:t>
    </dgm:pt>
    <dgm:pt modelId="{DEE5460C-F656-4892-8E24-BC366752FD40}" type="parTrans" cxnId="{DA1666B3-3D94-461C-BF06-A18479658423}">
      <dgm:prSet/>
      <dgm:spPr/>
      <dgm:t>
        <a:bodyPr/>
        <a:lstStyle/>
        <a:p>
          <a:endParaRPr lang="ru-RU"/>
        </a:p>
      </dgm:t>
    </dgm:pt>
    <dgm:pt modelId="{03E41560-A10F-48B6-A93E-72804153EE9E}" type="sibTrans" cxnId="{DA1666B3-3D94-461C-BF06-A18479658423}">
      <dgm:prSet/>
      <dgm:spPr/>
      <dgm:t>
        <a:bodyPr/>
        <a:lstStyle/>
        <a:p>
          <a:endParaRPr lang="ru-RU" dirty="0"/>
        </a:p>
      </dgm:t>
    </dgm:pt>
    <dgm:pt modelId="{DC1823A6-2E38-40A9-8721-E0450428FBE1}">
      <dgm:prSet phldrT="[Текст]" custT="1"/>
      <dgm:spPr/>
      <dgm:t>
        <a:bodyPr/>
        <a:lstStyle/>
        <a:p>
          <a:r>
            <a:rPr lang="ru-RU" sz="1200" dirty="0" smtClean="0"/>
            <a:t>Воспитатели</a:t>
          </a:r>
          <a:endParaRPr lang="ru-RU" sz="1200" dirty="0"/>
        </a:p>
      </dgm:t>
    </dgm:pt>
    <dgm:pt modelId="{45847C32-A911-4F77-8D3E-F33CC039B03F}" type="parTrans" cxnId="{6C5B3A01-4D34-4F2A-97BC-862FE2CCB941}">
      <dgm:prSet/>
      <dgm:spPr/>
      <dgm:t>
        <a:bodyPr/>
        <a:lstStyle/>
        <a:p>
          <a:endParaRPr lang="ru-RU"/>
        </a:p>
      </dgm:t>
    </dgm:pt>
    <dgm:pt modelId="{A45A1FB2-DB22-4618-ABFE-843CAF40F97D}" type="sibTrans" cxnId="{6C5B3A01-4D34-4F2A-97BC-862FE2CCB941}">
      <dgm:prSet/>
      <dgm:spPr/>
      <dgm:t>
        <a:bodyPr/>
        <a:lstStyle/>
        <a:p>
          <a:endParaRPr lang="ru-RU" dirty="0"/>
        </a:p>
      </dgm:t>
    </dgm:pt>
    <dgm:pt modelId="{0D44BF1F-0A4E-4286-92B1-12997ADBA0F9}">
      <dgm:prSet phldrT="[Текст]" custT="1"/>
      <dgm:spPr/>
      <dgm:t>
        <a:bodyPr/>
        <a:lstStyle/>
        <a:p>
          <a:r>
            <a:rPr lang="ru-RU" sz="1200" dirty="0" smtClean="0"/>
            <a:t>Специалисты и педагоги детского сада</a:t>
          </a:r>
          <a:endParaRPr lang="ru-RU" sz="1200" dirty="0"/>
        </a:p>
      </dgm:t>
    </dgm:pt>
    <dgm:pt modelId="{C78C76F0-2DAB-4BCD-8CC9-DAA614CA30D6}" type="parTrans" cxnId="{6290609B-7EA5-4D71-B184-AF5EA2BD17B7}">
      <dgm:prSet/>
      <dgm:spPr/>
      <dgm:t>
        <a:bodyPr/>
        <a:lstStyle/>
        <a:p>
          <a:endParaRPr lang="ru-RU"/>
        </a:p>
      </dgm:t>
    </dgm:pt>
    <dgm:pt modelId="{73508C4F-9FA9-487B-8CCC-529B07FCE1D8}" type="sibTrans" cxnId="{6290609B-7EA5-4D71-B184-AF5EA2BD17B7}">
      <dgm:prSet/>
      <dgm:spPr/>
      <dgm:t>
        <a:bodyPr/>
        <a:lstStyle/>
        <a:p>
          <a:endParaRPr lang="ru-RU" dirty="0"/>
        </a:p>
      </dgm:t>
    </dgm:pt>
    <dgm:pt modelId="{624B79A1-87D1-4EFF-8233-1C8D48F6BB7D}">
      <dgm:prSet phldrT="[Текст]" custT="1"/>
      <dgm:spPr/>
      <dgm:t>
        <a:bodyPr/>
        <a:lstStyle/>
        <a:p>
          <a:r>
            <a:rPr lang="ru-RU" sz="1200" dirty="0" smtClean="0"/>
            <a:t>Социальные партнёры</a:t>
          </a:r>
          <a:endParaRPr lang="ru-RU" sz="1200" dirty="0"/>
        </a:p>
      </dgm:t>
    </dgm:pt>
    <dgm:pt modelId="{043629C7-F43B-44D6-8EC7-3F830E4C025E}" type="parTrans" cxnId="{35C98AFD-EAD2-4D76-B92A-B6765E99CD3E}">
      <dgm:prSet/>
      <dgm:spPr/>
      <dgm:t>
        <a:bodyPr/>
        <a:lstStyle/>
        <a:p>
          <a:endParaRPr lang="ru-RU"/>
        </a:p>
      </dgm:t>
    </dgm:pt>
    <dgm:pt modelId="{45E5A1EB-9A7E-4C91-80D5-D16A2989FA6E}" type="sibTrans" cxnId="{35C98AFD-EAD2-4D76-B92A-B6765E99CD3E}">
      <dgm:prSet/>
      <dgm:spPr/>
      <dgm:t>
        <a:bodyPr/>
        <a:lstStyle/>
        <a:p>
          <a:endParaRPr lang="ru-RU" dirty="0"/>
        </a:p>
      </dgm:t>
    </dgm:pt>
    <dgm:pt modelId="{B199AE6C-A78F-4592-A8F0-D5CD72FF9B9E}">
      <dgm:prSet phldrT="[Текст]" custT="1"/>
      <dgm:spPr/>
      <dgm:t>
        <a:bodyPr/>
        <a:lstStyle/>
        <a:p>
          <a:r>
            <a:rPr lang="ru-RU" sz="1200" dirty="0" smtClean="0"/>
            <a:t>Родители</a:t>
          </a:r>
          <a:endParaRPr lang="ru-RU" sz="1200" dirty="0"/>
        </a:p>
      </dgm:t>
    </dgm:pt>
    <dgm:pt modelId="{0974DFDB-89D3-48E0-BF39-0253591B7CB5}" type="parTrans" cxnId="{3D030866-5622-4830-8693-08D7EAE52D99}">
      <dgm:prSet/>
      <dgm:spPr/>
      <dgm:t>
        <a:bodyPr/>
        <a:lstStyle/>
        <a:p>
          <a:endParaRPr lang="ru-RU"/>
        </a:p>
      </dgm:t>
    </dgm:pt>
    <dgm:pt modelId="{2FFCFCE4-66E0-46E1-AA83-108C5664D265}" type="sibTrans" cxnId="{3D030866-5622-4830-8693-08D7EAE52D99}">
      <dgm:prSet/>
      <dgm:spPr/>
      <dgm:t>
        <a:bodyPr/>
        <a:lstStyle/>
        <a:p>
          <a:endParaRPr lang="ru-RU" dirty="0"/>
        </a:p>
      </dgm:t>
    </dgm:pt>
    <dgm:pt modelId="{245B5FFC-C40B-4C30-BBB6-7305DCD6DCB1}" type="pres">
      <dgm:prSet presAssocID="{9FC457FD-C90F-4354-B277-94340F8677E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94C25F-B880-4A2B-8DF5-26CF80734A84}" type="pres">
      <dgm:prSet presAssocID="{B9DA710D-21B9-4EA2-81DD-9DC293924AD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DB5DC-E79D-40D8-B9D9-86EF6A462896}" type="pres">
      <dgm:prSet presAssocID="{B9DA710D-21B9-4EA2-81DD-9DC293924ADF}" presName="spNode" presStyleCnt="0"/>
      <dgm:spPr/>
    </dgm:pt>
    <dgm:pt modelId="{5DCB535D-148D-42DB-9133-6224D4ED88AE}" type="pres">
      <dgm:prSet presAssocID="{03E41560-A10F-48B6-A93E-72804153EE9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9B449BC-67BD-4D89-B41B-78F7D0BED587}" type="pres">
      <dgm:prSet presAssocID="{DC1823A6-2E38-40A9-8721-E0450428FB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1FBBC-0701-4F3C-92CA-AAB9CB77D42F}" type="pres">
      <dgm:prSet presAssocID="{DC1823A6-2E38-40A9-8721-E0450428FBE1}" presName="spNode" presStyleCnt="0"/>
      <dgm:spPr/>
    </dgm:pt>
    <dgm:pt modelId="{82555AE7-379E-41D7-AE65-12B2ABA4B4DF}" type="pres">
      <dgm:prSet presAssocID="{A45A1FB2-DB22-4618-ABFE-843CAF40F97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E8D4E10-0364-4E18-9976-3DCB71EDF9E3}" type="pres">
      <dgm:prSet presAssocID="{0D44BF1F-0A4E-4286-92B1-12997ADBA0F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3CBF6-4669-4045-9220-2A35122B2391}" type="pres">
      <dgm:prSet presAssocID="{0D44BF1F-0A4E-4286-92B1-12997ADBA0F9}" presName="spNode" presStyleCnt="0"/>
      <dgm:spPr/>
    </dgm:pt>
    <dgm:pt modelId="{769594FA-677F-4C35-9FCE-7AA8C0E57C33}" type="pres">
      <dgm:prSet presAssocID="{73508C4F-9FA9-487B-8CCC-529B07FCE1D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FAA2EE0-EA5B-455D-90E5-D4120F493716}" type="pres">
      <dgm:prSet presAssocID="{624B79A1-87D1-4EFF-8233-1C8D48F6BB7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8ADAD-93EF-4184-A544-721BFFC3B2AA}" type="pres">
      <dgm:prSet presAssocID="{624B79A1-87D1-4EFF-8233-1C8D48F6BB7D}" presName="spNode" presStyleCnt="0"/>
      <dgm:spPr/>
    </dgm:pt>
    <dgm:pt modelId="{3D138072-135C-4774-9E18-5D86EB258FC1}" type="pres">
      <dgm:prSet presAssocID="{45E5A1EB-9A7E-4C91-80D5-D16A2989FA6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A9DE97F-E387-4333-B714-FF9E02A6A5DF}" type="pres">
      <dgm:prSet presAssocID="{B199AE6C-A78F-4592-A8F0-D5CD72FF9B9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BECB3-B745-4CF6-A2A5-4BBD7276FF28}" type="pres">
      <dgm:prSet presAssocID="{B199AE6C-A78F-4592-A8F0-D5CD72FF9B9E}" presName="spNode" presStyleCnt="0"/>
      <dgm:spPr/>
    </dgm:pt>
    <dgm:pt modelId="{005678A5-FB4E-4EAE-8860-1413C728D04B}" type="pres">
      <dgm:prSet presAssocID="{2FFCFCE4-66E0-46E1-AA83-108C5664D265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CDD5B12-D3DE-443B-A36E-45FA4D69F497}" type="presOf" srcId="{2FFCFCE4-66E0-46E1-AA83-108C5664D265}" destId="{005678A5-FB4E-4EAE-8860-1413C728D04B}" srcOrd="0" destOrd="0" presId="urn:microsoft.com/office/officeart/2005/8/layout/cycle6"/>
    <dgm:cxn modelId="{086F2812-EC41-48FA-9746-3B00A8CFB96F}" type="presOf" srcId="{9FC457FD-C90F-4354-B277-94340F8677E7}" destId="{245B5FFC-C40B-4C30-BBB6-7305DCD6DCB1}" srcOrd="0" destOrd="0" presId="urn:microsoft.com/office/officeart/2005/8/layout/cycle6"/>
    <dgm:cxn modelId="{6C5B3A01-4D34-4F2A-97BC-862FE2CCB941}" srcId="{9FC457FD-C90F-4354-B277-94340F8677E7}" destId="{DC1823A6-2E38-40A9-8721-E0450428FBE1}" srcOrd="1" destOrd="0" parTransId="{45847C32-A911-4F77-8D3E-F33CC039B03F}" sibTransId="{A45A1FB2-DB22-4618-ABFE-843CAF40F97D}"/>
    <dgm:cxn modelId="{AF066D20-209F-40E7-BD44-7E89BCE24D84}" type="presOf" srcId="{DC1823A6-2E38-40A9-8721-E0450428FBE1}" destId="{C9B449BC-67BD-4D89-B41B-78F7D0BED587}" srcOrd="0" destOrd="0" presId="urn:microsoft.com/office/officeart/2005/8/layout/cycle6"/>
    <dgm:cxn modelId="{7E036588-0BC6-4E39-BC5C-CF4FE597BD8E}" type="presOf" srcId="{A45A1FB2-DB22-4618-ABFE-843CAF40F97D}" destId="{82555AE7-379E-41D7-AE65-12B2ABA4B4DF}" srcOrd="0" destOrd="0" presId="urn:microsoft.com/office/officeart/2005/8/layout/cycle6"/>
    <dgm:cxn modelId="{610FD1CF-4A06-4BE5-946A-F32F5C18DB5D}" type="presOf" srcId="{B9DA710D-21B9-4EA2-81DD-9DC293924ADF}" destId="{F494C25F-B880-4A2B-8DF5-26CF80734A84}" srcOrd="0" destOrd="0" presId="urn:microsoft.com/office/officeart/2005/8/layout/cycle6"/>
    <dgm:cxn modelId="{3D030866-5622-4830-8693-08D7EAE52D99}" srcId="{9FC457FD-C90F-4354-B277-94340F8677E7}" destId="{B199AE6C-A78F-4592-A8F0-D5CD72FF9B9E}" srcOrd="4" destOrd="0" parTransId="{0974DFDB-89D3-48E0-BF39-0253591B7CB5}" sibTransId="{2FFCFCE4-66E0-46E1-AA83-108C5664D265}"/>
    <dgm:cxn modelId="{E20E4CE9-2C93-4D12-BB73-1214E0C770FB}" type="presOf" srcId="{45E5A1EB-9A7E-4C91-80D5-D16A2989FA6E}" destId="{3D138072-135C-4774-9E18-5D86EB258FC1}" srcOrd="0" destOrd="0" presId="urn:microsoft.com/office/officeart/2005/8/layout/cycle6"/>
    <dgm:cxn modelId="{6290609B-7EA5-4D71-B184-AF5EA2BD17B7}" srcId="{9FC457FD-C90F-4354-B277-94340F8677E7}" destId="{0D44BF1F-0A4E-4286-92B1-12997ADBA0F9}" srcOrd="2" destOrd="0" parTransId="{C78C76F0-2DAB-4BCD-8CC9-DAA614CA30D6}" sibTransId="{73508C4F-9FA9-487B-8CCC-529B07FCE1D8}"/>
    <dgm:cxn modelId="{54E64392-2CAA-4CDB-A2A3-3E4E72B9594D}" type="presOf" srcId="{0D44BF1F-0A4E-4286-92B1-12997ADBA0F9}" destId="{EE8D4E10-0364-4E18-9976-3DCB71EDF9E3}" srcOrd="0" destOrd="0" presId="urn:microsoft.com/office/officeart/2005/8/layout/cycle6"/>
    <dgm:cxn modelId="{08C0C7EE-4BB9-4999-908D-200DB8A8B6BF}" type="presOf" srcId="{03E41560-A10F-48B6-A93E-72804153EE9E}" destId="{5DCB535D-148D-42DB-9133-6224D4ED88AE}" srcOrd="0" destOrd="0" presId="urn:microsoft.com/office/officeart/2005/8/layout/cycle6"/>
    <dgm:cxn modelId="{35C98AFD-EAD2-4D76-B92A-B6765E99CD3E}" srcId="{9FC457FD-C90F-4354-B277-94340F8677E7}" destId="{624B79A1-87D1-4EFF-8233-1C8D48F6BB7D}" srcOrd="3" destOrd="0" parTransId="{043629C7-F43B-44D6-8EC7-3F830E4C025E}" sibTransId="{45E5A1EB-9A7E-4C91-80D5-D16A2989FA6E}"/>
    <dgm:cxn modelId="{85DD230D-1F84-4E44-AACC-E9AF0F5501DC}" type="presOf" srcId="{73508C4F-9FA9-487B-8CCC-529B07FCE1D8}" destId="{769594FA-677F-4C35-9FCE-7AA8C0E57C33}" srcOrd="0" destOrd="0" presId="urn:microsoft.com/office/officeart/2005/8/layout/cycle6"/>
    <dgm:cxn modelId="{74EE720D-9B9F-43DF-B2A8-F84BDFBBF355}" type="presOf" srcId="{624B79A1-87D1-4EFF-8233-1C8D48F6BB7D}" destId="{1FAA2EE0-EA5B-455D-90E5-D4120F493716}" srcOrd="0" destOrd="0" presId="urn:microsoft.com/office/officeart/2005/8/layout/cycle6"/>
    <dgm:cxn modelId="{DA1666B3-3D94-461C-BF06-A18479658423}" srcId="{9FC457FD-C90F-4354-B277-94340F8677E7}" destId="{B9DA710D-21B9-4EA2-81DD-9DC293924ADF}" srcOrd="0" destOrd="0" parTransId="{DEE5460C-F656-4892-8E24-BC366752FD40}" sibTransId="{03E41560-A10F-48B6-A93E-72804153EE9E}"/>
    <dgm:cxn modelId="{68E176EF-1723-4321-8B6D-040C5714CC90}" type="presOf" srcId="{B199AE6C-A78F-4592-A8F0-D5CD72FF9B9E}" destId="{DA9DE97F-E387-4333-B714-FF9E02A6A5DF}" srcOrd="0" destOrd="0" presId="urn:microsoft.com/office/officeart/2005/8/layout/cycle6"/>
    <dgm:cxn modelId="{FD359053-6716-4233-84D9-776C540D685C}" type="presParOf" srcId="{245B5FFC-C40B-4C30-BBB6-7305DCD6DCB1}" destId="{F494C25F-B880-4A2B-8DF5-26CF80734A84}" srcOrd="0" destOrd="0" presId="urn:microsoft.com/office/officeart/2005/8/layout/cycle6"/>
    <dgm:cxn modelId="{8BD5C616-A38F-480C-B229-B95A2978F5E8}" type="presParOf" srcId="{245B5FFC-C40B-4C30-BBB6-7305DCD6DCB1}" destId="{821DB5DC-E79D-40D8-B9D9-86EF6A462896}" srcOrd="1" destOrd="0" presId="urn:microsoft.com/office/officeart/2005/8/layout/cycle6"/>
    <dgm:cxn modelId="{A6828E98-AC81-4459-88C5-0BBA1276726D}" type="presParOf" srcId="{245B5FFC-C40B-4C30-BBB6-7305DCD6DCB1}" destId="{5DCB535D-148D-42DB-9133-6224D4ED88AE}" srcOrd="2" destOrd="0" presId="urn:microsoft.com/office/officeart/2005/8/layout/cycle6"/>
    <dgm:cxn modelId="{66CC50B5-62ED-48CA-AF30-AD6DF0F6B9F3}" type="presParOf" srcId="{245B5FFC-C40B-4C30-BBB6-7305DCD6DCB1}" destId="{C9B449BC-67BD-4D89-B41B-78F7D0BED587}" srcOrd="3" destOrd="0" presId="urn:microsoft.com/office/officeart/2005/8/layout/cycle6"/>
    <dgm:cxn modelId="{CB02AA73-9390-4F54-BD90-C375044BEE66}" type="presParOf" srcId="{245B5FFC-C40B-4C30-BBB6-7305DCD6DCB1}" destId="{62F1FBBC-0701-4F3C-92CA-AAB9CB77D42F}" srcOrd="4" destOrd="0" presId="urn:microsoft.com/office/officeart/2005/8/layout/cycle6"/>
    <dgm:cxn modelId="{F9DA0C6E-1A45-4853-ADA6-F1F6C1C8D25C}" type="presParOf" srcId="{245B5FFC-C40B-4C30-BBB6-7305DCD6DCB1}" destId="{82555AE7-379E-41D7-AE65-12B2ABA4B4DF}" srcOrd="5" destOrd="0" presId="urn:microsoft.com/office/officeart/2005/8/layout/cycle6"/>
    <dgm:cxn modelId="{3B4C998C-DB11-485E-A156-07397BDD6889}" type="presParOf" srcId="{245B5FFC-C40B-4C30-BBB6-7305DCD6DCB1}" destId="{EE8D4E10-0364-4E18-9976-3DCB71EDF9E3}" srcOrd="6" destOrd="0" presId="urn:microsoft.com/office/officeart/2005/8/layout/cycle6"/>
    <dgm:cxn modelId="{178FA1D5-6E60-4A5E-BE01-7C37D9684750}" type="presParOf" srcId="{245B5FFC-C40B-4C30-BBB6-7305DCD6DCB1}" destId="{8AE3CBF6-4669-4045-9220-2A35122B2391}" srcOrd="7" destOrd="0" presId="urn:microsoft.com/office/officeart/2005/8/layout/cycle6"/>
    <dgm:cxn modelId="{6608EF40-AF49-4EDB-BF46-4BE1EA3AC437}" type="presParOf" srcId="{245B5FFC-C40B-4C30-BBB6-7305DCD6DCB1}" destId="{769594FA-677F-4C35-9FCE-7AA8C0E57C33}" srcOrd="8" destOrd="0" presId="urn:microsoft.com/office/officeart/2005/8/layout/cycle6"/>
    <dgm:cxn modelId="{DBA22EF6-74D5-42E5-B7E8-C0C71DEED517}" type="presParOf" srcId="{245B5FFC-C40B-4C30-BBB6-7305DCD6DCB1}" destId="{1FAA2EE0-EA5B-455D-90E5-D4120F493716}" srcOrd="9" destOrd="0" presId="urn:microsoft.com/office/officeart/2005/8/layout/cycle6"/>
    <dgm:cxn modelId="{29C3D3E8-7AF9-4AD2-AB06-58C6F2CC33BB}" type="presParOf" srcId="{245B5FFC-C40B-4C30-BBB6-7305DCD6DCB1}" destId="{48E8ADAD-93EF-4184-A544-721BFFC3B2AA}" srcOrd="10" destOrd="0" presId="urn:microsoft.com/office/officeart/2005/8/layout/cycle6"/>
    <dgm:cxn modelId="{BEA6FC27-29F9-49F1-9BFF-2A8DE792A679}" type="presParOf" srcId="{245B5FFC-C40B-4C30-BBB6-7305DCD6DCB1}" destId="{3D138072-135C-4774-9E18-5D86EB258FC1}" srcOrd="11" destOrd="0" presId="urn:microsoft.com/office/officeart/2005/8/layout/cycle6"/>
    <dgm:cxn modelId="{F400F411-AD88-41C0-9BB9-39622C0ACD5F}" type="presParOf" srcId="{245B5FFC-C40B-4C30-BBB6-7305DCD6DCB1}" destId="{DA9DE97F-E387-4333-B714-FF9E02A6A5DF}" srcOrd="12" destOrd="0" presId="urn:microsoft.com/office/officeart/2005/8/layout/cycle6"/>
    <dgm:cxn modelId="{75CAF696-7257-4048-A99E-B5F7F9DD0579}" type="presParOf" srcId="{245B5FFC-C40B-4C30-BBB6-7305DCD6DCB1}" destId="{F33BECB3-B745-4CF6-A2A5-4BBD7276FF28}" srcOrd="13" destOrd="0" presId="urn:microsoft.com/office/officeart/2005/8/layout/cycle6"/>
    <dgm:cxn modelId="{DACEFDD4-5822-4E42-BC8C-215C869537DF}" type="presParOf" srcId="{245B5FFC-C40B-4C30-BBB6-7305DCD6DCB1}" destId="{005678A5-FB4E-4EAE-8860-1413C728D04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DF594-7C49-4077-877B-B6C03ABBFFE2}">
      <dsp:nvSpPr>
        <dsp:cNvPr id="0" name=""/>
        <dsp:cNvSpPr/>
      </dsp:nvSpPr>
      <dsp:spPr>
        <a:xfrm>
          <a:off x="2962677" y="28591"/>
          <a:ext cx="1471277" cy="1471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Старший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воспитатель</a:t>
          </a:r>
          <a:endParaRPr lang="ru-RU" sz="1200" kern="1200" dirty="0"/>
        </a:p>
      </dsp:txBody>
      <dsp:txXfrm>
        <a:off x="3178141" y="244055"/>
        <a:ext cx="1040349" cy="1040349"/>
      </dsp:txXfrm>
    </dsp:sp>
    <dsp:sp modelId="{7847C978-F8EA-4216-BB58-E51DC4DC09A8}">
      <dsp:nvSpPr>
        <dsp:cNvPr id="0" name=""/>
        <dsp:cNvSpPr/>
      </dsp:nvSpPr>
      <dsp:spPr>
        <a:xfrm rot="2081735">
          <a:off x="4410935" y="1157149"/>
          <a:ext cx="427079" cy="496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422326" y="1219995"/>
        <a:ext cx="298955" cy="297934"/>
      </dsp:txXfrm>
    </dsp:sp>
    <dsp:sp modelId="{D259325D-0450-4ABC-BAA4-501F814258D5}">
      <dsp:nvSpPr>
        <dsp:cNvPr id="0" name=""/>
        <dsp:cNvSpPr/>
      </dsp:nvSpPr>
      <dsp:spPr>
        <a:xfrm>
          <a:off x="4834871" y="1324746"/>
          <a:ext cx="1471277" cy="1471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воспитатель</a:t>
          </a:r>
          <a:endParaRPr lang="ru-RU" sz="1200" kern="1200" dirty="0"/>
        </a:p>
      </dsp:txBody>
      <dsp:txXfrm>
        <a:off x="5050335" y="1540210"/>
        <a:ext cx="1040349" cy="1040349"/>
      </dsp:txXfrm>
    </dsp:sp>
    <dsp:sp modelId="{23D5BCA0-6495-43A1-897F-D8E05717AC9D}">
      <dsp:nvSpPr>
        <dsp:cNvPr id="0" name=""/>
        <dsp:cNvSpPr/>
      </dsp:nvSpPr>
      <dsp:spPr>
        <a:xfrm rot="6566010">
          <a:off x="5014527" y="2839692"/>
          <a:ext cx="386874" cy="496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5091866" y="2884278"/>
        <a:ext cx="270812" cy="297934"/>
      </dsp:txXfrm>
    </dsp:sp>
    <dsp:sp modelId="{45391CF6-6D03-491B-8C9F-1F85FA5DA960}">
      <dsp:nvSpPr>
        <dsp:cNvPr id="0" name=""/>
        <dsp:cNvSpPr/>
      </dsp:nvSpPr>
      <dsp:spPr>
        <a:xfrm>
          <a:off x="4102494" y="3400568"/>
          <a:ext cx="1471277" cy="1471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Музыкальный руководитель</a:t>
          </a:r>
          <a:endParaRPr lang="ru-RU" sz="1200" kern="1200" dirty="0"/>
        </a:p>
      </dsp:txBody>
      <dsp:txXfrm>
        <a:off x="4317958" y="3616032"/>
        <a:ext cx="1040349" cy="1040349"/>
      </dsp:txXfrm>
    </dsp:sp>
    <dsp:sp modelId="{A3EFD223-3A7E-4BDA-B79E-8CDA1A908C68}">
      <dsp:nvSpPr>
        <dsp:cNvPr id="0" name=""/>
        <dsp:cNvSpPr/>
      </dsp:nvSpPr>
      <dsp:spPr>
        <a:xfrm rot="10800000">
          <a:off x="3549452" y="3887929"/>
          <a:ext cx="390816" cy="496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3666697" y="3987240"/>
        <a:ext cx="273571" cy="297934"/>
      </dsp:txXfrm>
    </dsp:sp>
    <dsp:sp modelId="{97EEC742-BE55-4AE6-9F40-11619B6B7DC0}">
      <dsp:nvSpPr>
        <dsp:cNvPr id="0" name=""/>
        <dsp:cNvSpPr/>
      </dsp:nvSpPr>
      <dsp:spPr>
        <a:xfrm>
          <a:off x="1893827" y="3400568"/>
          <a:ext cx="1471277" cy="1471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Педагог по изо деятельности</a:t>
          </a:r>
          <a:endParaRPr lang="ru-RU" sz="1200" kern="1200" dirty="0"/>
        </a:p>
      </dsp:txBody>
      <dsp:txXfrm>
        <a:off x="2109291" y="3616032"/>
        <a:ext cx="1040349" cy="1040349"/>
      </dsp:txXfrm>
    </dsp:sp>
    <dsp:sp modelId="{16BB663E-F806-4F7E-8420-58D95B4249DF}">
      <dsp:nvSpPr>
        <dsp:cNvPr id="0" name=""/>
        <dsp:cNvSpPr/>
      </dsp:nvSpPr>
      <dsp:spPr>
        <a:xfrm rot="15120000">
          <a:off x="2096218" y="2848164"/>
          <a:ext cx="390816" cy="496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2172956" y="3003228"/>
        <a:ext cx="273571" cy="297934"/>
      </dsp:txXfrm>
    </dsp:sp>
    <dsp:sp modelId="{0DE39F8D-69D5-4196-84A9-DEC0CC3CE85A}">
      <dsp:nvSpPr>
        <dsp:cNvPr id="0" name=""/>
        <dsp:cNvSpPr/>
      </dsp:nvSpPr>
      <dsp:spPr>
        <a:xfrm>
          <a:off x="1211311" y="1300000"/>
          <a:ext cx="1471277" cy="1471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родители</a:t>
          </a:r>
          <a:endParaRPr lang="ru-RU" sz="1200" kern="1200" dirty="0"/>
        </a:p>
      </dsp:txBody>
      <dsp:txXfrm>
        <a:off x="1426775" y="1515464"/>
        <a:ext cx="1040349" cy="1040349"/>
      </dsp:txXfrm>
    </dsp:sp>
    <dsp:sp modelId="{E347B2A9-20D4-4087-BDBB-E4BCFF99F677}">
      <dsp:nvSpPr>
        <dsp:cNvPr id="0" name=""/>
        <dsp:cNvSpPr/>
      </dsp:nvSpPr>
      <dsp:spPr>
        <a:xfrm rot="19441326">
          <a:off x="2630597" y="1157762"/>
          <a:ext cx="367249" cy="496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641105" y="1289435"/>
        <a:ext cx="257074" cy="297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14290"/>
            <a:ext cx="7215238" cy="114300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Культурная </a:t>
            </a:r>
            <a:r>
              <a:rPr lang="ru-RU" dirty="0" smtClean="0">
                <a:solidFill>
                  <a:srgbClr val="00B050"/>
                </a:solidFill>
              </a:rPr>
              <a:t>практика: ВЕСНА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                                        «Наше </a:t>
            </a:r>
            <a:r>
              <a:rPr lang="ru-RU" dirty="0" smtClean="0">
                <a:solidFill>
                  <a:srgbClr val="00B050"/>
                </a:solidFill>
              </a:rPr>
              <a:t>дерево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143362" cy="4608512"/>
          </a:xfrm>
        </p:spPr>
        <p:txBody>
          <a:bodyPr>
            <a:normAutofit/>
          </a:bodyPr>
          <a:lstStyle/>
          <a:p>
            <a:endParaRPr lang="ru-RU" sz="4800" dirty="0" smtClean="0"/>
          </a:p>
          <a:p>
            <a:endParaRPr lang="ru-RU" sz="2800" dirty="0"/>
          </a:p>
        </p:txBody>
      </p:sp>
      <p:pic>
        <p:nvPicPr>
          <p:cNvPr id="14340" name="Picture 4" descr="http://www.poetryclub.com.ua/upload/poem_all/003886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208" y="1500174"/>
            <a:ext cx="6556509" cy="5000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467600" cy="813748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ВЕСНА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6517958" cy="5140694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начните наблюдения за почками, из которых развиваются листья. По возможности отметьте дату их появления. </a:t>
            </a:r>
          </a:p>
          <a:p>
            <a:r>
              <a:rPr lang="ru-RU" sz="2900" dirty="0" smtClean="0"/>
              <a:t>Пусть ребята осторожно потрогают объект исследований. Какие почки? (Пушистые, гладкие, клейкие, мягкие.) Можно ли к ним приклеиться? Чем они пахнут? </a:t>
            </a:r>
          </a:p>
          <a:p>
            <a:r>
              <a:rPr lang="ru-RU" sz="2900" dirty="0" smtClean="0"/>
              <a:t>Нарисуйте, как из почки появляется листик. </a:t>
            </a:r>
          </a:p>
          <a:p>
            <a:pPr lvl="0"/>
            <a:r>
              <a:rPr lang="ru-RU" sz="2900" dirty="0" smtClean="0"/>
              <a:t>Отметьте время появления первых листьев. Измерьте размеры листа в начале весны и в конце лета. Как он увеличился ? Сделайте зарисовки в тетради. </a:t>
            </a:r>
          </a:p>
          <a:p>
            <a:pPr lvl="0"/>
            <a:r>
              <a:rPr lang="ru-RU" sz="2900" dirty="0" smtClean="0"/>
              <a:t>Как меняется цвет листьев вашего дерева с весны до осени? Нарисуйте лист в разное время года.</a:t>
            </a:r>
          </a:p>
          <a:p>
            <a:pPr lvl="0"/>
            <a:r>
              <a:rPr lang="ru-RU" sz="2900" dirty="0" smtClean="0"/>
              <a:t>Сделайте цветные отпечатки листа. </a:t>
            </a:r>
          </a:p>
          <a:p>
            <a:r>
              <a:rPr lang="ru-RU" sz="2900" dirty="0" smtClean="0"/>
              <a:t>На ветках — плотные комочки. </a:t>
            </a:r>
            <a:br>
              <a:rPr lang="ru-RU" sz="2900" dirty="0" smtClean="0"/>
            </a:br>
            <a:r>
              <a:rPr lang="ru-RU" sz="2900" dirty="0" smtClean="0"/>
              <a:t>В них дремлют клейкие листочки. (Почки.)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http://www.edu54.ru/sites/default/files/resize/userfiles/image/0_8da7_48cf205c_xl-667x5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00438"/>
            <a:ext cx="2214578" cy="31409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7143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3399"/>
                </a:solidFill>
              </a:rPr>
              <a:t>ЛЕТО</a:t>
            </a:r>
            <a:endParaRPr lang="ru-RU" b="1" i="1" dirty="0">
              <a:solidFill>
                <a:srgbClr val="FF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6923112" cy="5688158"/>
          </a:xfrm>
        </p:spPr>
        <p:txBody>
          <a:bodyPr/>
          <a:lstStyle/>
          <a:p>
            <a:pPr lvl="0"/>
            <a:r>
              <a:rPr lang="ru-RU" sz="2000" dirty="0" smtClean="0"/>
              <a:t>Летом отметьте, есть ли пыль на листочках дерева. Сначала дети могут просто протереть их пальцем и посмотреть, осталась ли на нем грязь. </a:t>
            </a:r>
          </a:p>
          <a:p>
            <a:pPr lvl="0"/>
            <a:r>
              <a:rPr lang="ru-RU" sz="2000" dirty="0" smtClean="0"/>
              <a:t>Можно провести и более сложное исследование: возьмите клейкую бумагу (ленту), приложите к ней листочек верхней стороной, затем осторожно снимите. </a:t>
            </a:r>
          </a:p>
          <a:p>
            <a:pPr lvl="0"/>
            <a:r>
              <a:rPr lang="ru-RU" sz="2000" dirty="0" smtClean="0"/>
              <a:t>Посмотрите, остался ли на бумаге пыльный след. Если пыль обнаружится, спросите у ребят, откуда она могла взяться. </a:t>
            </a:r>
          </a:p>
          <a:p>
            <a:pPr lvl="0"/>
            <a:r>
              <a:rPr lang="ru-RU" sz="2000" dirty="0" smtClean="0"/>
              <a:t>Хорошо ли дереву жить в таком месте?</a:t>
            </a:r>
          </a:p>
          <a:p>
            <a:endParaRPr lang="ru-RU" dirty="0"/>
          </a:p>
        </p:txBody>
      </p:sp>
      <p:pic>
        <p:nvPicPr>
          <p:cNvPr id="4" name="Picture 2" descr="http://file.mobilmusic.ru/af/ba/8f/10494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571876"/>
            <a:ext cx="2143140" cy="31035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642942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ОСЕНЬ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85794"/>
            <a:ext cx="6929486" cy="578647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900" dirty="0" smtClean="0"/>
              <a:t>Осенью предложите  выбрать «самые красивые» листья вашего дерева и поставить их в групповой. Можно засушить их. Сухой лист можно наклеить в альбом. </a:t>
            </a:r>
          </a:p>
          <a:p>
            <a:pPr lvl="0"/>
            <a:r>
              <a:rPr lang="ru-RU" sz="2900" dirty="0" smtClean="0"/>
              <a:t>Загадайте детям загадку: Сидит — зеленеет, </a:t>
            </a:r>
            <a:br>
              <a:rPr lang="ru-RU" sz="2900" dirty="0" smtClean="0"/>
            </a:br>
            <a:r>
              <a:rPr lang="ru-RU" sz="2900" dirty="0" smtClean="0"/>
              <a:t>Падает — желтеет, </a:t>
            </a:r>
            <a:br>
              <a:rPr lang="ru-RU" sz="2900" dirty="0" smtClean="0"/>
            </a:br>
            <a:r>
              <a:rPr lang="ru-RU" sz="2900" dirty="0" smtClean="0"/>
              <a:t>Лежит — чернеет. (Лист.)</a:t>
            </a:r>
          </a:p>
          <a:p>
            <a:r>
              <a:rPr lang="ru-RU" sz="2900" dirty="0" smtClean="0"/>
              <a:t>В осенний период обсудите с детьми, куда деваются листья, опадающие на землю каждый год. Попытайтесь отыскать под деревом разные по цвету листья: от темных, совсем старых, прошлогодних, поверхность которых уже превратилась в «паутину» из жилок, до совсем свежих, зеленых, молодых. Предложите детям рассортировать их по цвету и по степени «старости»: сначала — зеленый лист, потом — желтый или красный, потом — слегка почерневший, коричневый и т.д. </a:t>
            </a:r>
          </a:p>
          <a:p>
            <a:r>
              <a:rPr lang="ru-RU" sz="2900" dirty="0" smtClean="0"/>
              <a:t>Можно создать  «круг жизни», в котором самый молодой и зеленый лист соседствует со старым, похожим на темно-коричневую паутину. (Последний, превращаясь в почву, дает жизнь новому растению.) </a:t>
            </a:r>
          </a:p>
          <a:p>
            <a:endParaRPr lang="ru-RU" dirty="0"/>
          </a:p>
        </p:txBody>
      </p:sp>
      <p:pic>
        <p:nvPicPr>
          <p:cNvPr id="4102" name="Picture 6" descr="http://open.az/uploads/posts/2011-11/thumbs/1322198943_derevya-osen-pejzazh-9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500438"/>
            <a:ext cx="2052290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642942"/>
          </a:xfrm>
        </p:spPr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</a:rPr>
              <a:t>ЗИМА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85794"/>
            <a:ext cx="6929486" cy="578647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900" dirty="0" smtClean="0"/>
              <a:t>Предложить детям рассмотреть кору на деревьях. Она шершавая и твёрдая. Кора защищает дерево от природных факторов. У разных деревьях различная кора. Самая красивая у берёзы.</a:t>
            </a:r>
          </a:p>
          <a:p>
            <a:pPr lvl="0"/>
            <a:r>
              <a:rPr lang="ru-RU" sz="2900" dirty="0" smtClean="0"/>
              <a:t>Обратить внимание детей на почки. Они плотно закрыты и защищают листочки от холодов и ветра. Также почки и кора служат пищей для птиц и животных.</a:t>
            </a:r>
          </a:p>
          <a:p>
            <a:pPr lvl="0"/>
            <a:r>
              <a:rPr lang="ru-RU" sz="2900" dirty="0" smtClean="0"/>
              <a:t>Деревья зимой «не умирают», они как – будто засыпают. Процессы жизнедеятельности и роста дерева замедляются на время.</a:t>
            </a:r>
          </a:p>
          <a:p>
            <a:pPr lvl="0"/>
            <a:r>
              <a:rPr lang="ru-RU" sz="2900" dirty="0" smtClean="0"/>
              <a:t>Обратить внимание детей на ветки, которые лежат на снегу около дерева. Мёртвые ветки зимой от ветра ломаются и опадают на землю. </a:t>
            </a:r>
          </a:p>
          <a:p>
            <a:pPr lvl="0"/>
            <a:r>
              <a:rPr lang="ru-RU" sz="2900" dirty="0" smtClean="0"/>
              <a:t>Хвойные деревья зимой служат укрытием для животных и птиц от  мороза и ветра.</a:t>
            </a:r>
          </a:p>
          <a:p>
            <a:pPr lvl="0"/>
            <a:r>
              <a:rPr lang="ru-RU" sz="2900" dirty="0" smtClean="0"/>
              <a:t>Деревья задерживают снег – это хорошо для всех обитателей леса. Много снега – много влаги для их роста и развития  </a:t>
            </a:r>
          </a:p>
          <a:p>
            <a:endParaRPr lang="ru-RU" dirty="0"/>
          </a:p>
        </p:txBody>
      </p:sp>
      <p:pic>
        <p:nvPicPr>
          <p:cNvPr id="5" name="Picture 2" descr="http://www.playcast.ru/uploads/2014/12/26/112780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645902"/>
            <a:ext cx="2000264" cy="30366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2984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rgbClr val="00B050"/>
                </a:solidFill>
              </a:rPr>
              <a:t>Заключительный  этап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019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Самоанализ своей деятельности</a:t>
            </a:r>
          </a:p>
          <a:p>
            <a:r>
              <a:rPr lang="ru-RU" sz="2000" dirty="0" smtClean="0"/>
              <a:t>анализ и обобщение результатов, полученных в процессе исследовательской деятельности,</a:t>
            </a:r>
          </a:p>
          <a:p>
            <a:r>
              <a:rPr lang="ru-RU" sz="2000" dirty="0" smtClean="0"/>
              <a:t>закрепление знаний, поведенческих навыков детей. На этой же стадии разрабатываются различные рекомендации.</a:t>
            </a:r>
          </a:p>
          <a:p>
            <a:pPr>
              <a:buNone/>
            </a:pPr>
            <a:r>
              <a:rPr lang="ru-RU" b="1" dirty="0" smtClean="0"/>
              <a:t>Рефлексия</a:t>
            </a:r>
          </a:p>
          <a:p>
            <a:r>
              <a:rPr lang="ru-RU" sz="2000" dirty="0" smtClean="0"/>
              <a:t>в процессе работы по данному этапу дети сочиняют рассказы и сказки, иллюстрируют их, отражают результаты наблюдений в играх, составляют задачи, придумывают природоохранные знаки.</a:t>
            </a:r>
          </a:p>
          <a:p>
            <a:r>
              <a:rPr lang="ru-RU" sz="2000" dirty="0" smtClean="0"/>
              <a:t>проводят праздник «День дерева» и изготавливают для дерева подарки, вместе с родителями составляют рекламу дерева, ищут литературу о нем. </a:t>
            </a:r>
          </a:p>
          <a:p>
            <a:endParaRPr lang="ru-RU" dirty="0"/>
          </a:p>
        </p:txBody>
      </p:sp>
      <p:pic>
        <p:nvPicPr>
          <p:cNvPr id="3076" name="Picture 4" descr="http://www.wiki.vladimir.i-edu.ru/images/temp/7/79/20120329143401!%D0%9F%D0%B5%D1%80%D0%BE_%D0%B8_%D0%BA%D0%BD%D0%B8%D0%B3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869160"/>
            <a:ext cx="2771800" cy="21808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571612"/>
          </a:xfrm>
        </p:spPr>
        <p:txBody>
          <a:bodyPr>
            <a:normAutofit/>
          </a:bodyPr>
          <a:lstStyle/>
          <a:p>
            <a:r>
              <a:rPr lang="ru-RU" dirty="0" smtClean="0"/>
              <a:t>       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rgbClr val="00B050"/>
                </a:solidFill>
              </a:rPr>
              <a:t>Фото – отчёт по проекту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Весна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 descr="http://www.wiki.vladimir.i-edu.ru/images/temp/7/79/20120329143401!%D0%9F%D0%B5%D1%80%D0%BE_%D0%B8_%D0%BA%D0%BD%D0%B8%D0%B3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214950"/>
            <a:ext cx="1857356" cy="1461368"/>
          </a:xfrm>
          <a:prstGeom prst="rect">
            <a:avLst/>
          </a:prstGeom>
          <a:noFill/>
        </p:spPr>
      </p:pic>
      <p:pic>
        <p:nvPicPr>
          <p:cNvPr id="2050" name="Picture 2" descr="G:\фотоалбом\картинки\1230497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14290"/>
            <a:ext cx="2000248" cy="2666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052" name="Picture 4" descr="G:\фотоалбом\пп\фото 10 сент 18\ррр\IMG_20180523_171757.jpg"/>
          <p:cNvPicPr>
            <a:picLocks noChangeAspect="1" noChangeArrowheads="1"/>
          </p:cNvPicPr>
          <p:nvPr/>
        </p:nvPicPr>
        <p:blipFill>
          <a:blip r:embed="rId4" cstate="print"/>
          <a:srcRect l="9651" r="14521" b="11764"/>
          <a:stretch>
            <a:fillRect/>
          </a:stretch>
        </p:blipFill>
        <p:spPr bwMode="auto">
          <a:xfrm>
            <a:off x="142844" y="1142984"/>
            <a:ext cx="2714644" cy="23691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 l="52147"/>
          <a:stretch>
            <a:fillRect/>
          </a:stretch>
        </p:blipFill>
        <p:spPr bwMode="auto">
          <a:xfrm>
            <a:off x="2928926" y="642918"/>
            <a:ext cx="1871755" cy="264320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7228" t="6425" r="46988"/>
          <a:stretch>
            <a:fillRect/>
          </a:stretch>
        </p:blipFill>
        <p:spPr bwMode="auto">
          <a:xfrm>
            <a:off x="4929190" y="642918"/>
            <a:ext cx="1795761" cy="264320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714751"/>
            <a:ext cx="2000264" cy="266701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3071809"/>
            <a:ext cx="2000264" cy="266701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3643314"/>
            <a:ext cx="3905277" cy="292895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71546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3399"/>
                </a:solidFill>
              </a:rPr>
              <a:t>Фото – отчёт по проекту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7110442" cy="5376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cap="small" dirty="0" smtClean="0">
                <a:solidFill>
                  <a:srgbClr val="FF3399"/>
                </a:solidFill>
              </a:rPr>
              <a:t>Лето</a:t>
            </a:r>
          </a:p>
          <a:p>
            <a:endParaRPr lang="ru-RU" dirty="0"/>
          </a:p>
        </p:txBody>
      </p:sp>
      <p:pic>
        <p:nvPicPr>
          <p:cNvPr id="3076" name="Picture 4" descr="http://www.wiki.vladimir.i-edu.ru/images/temp/7/79/20120329143401!%D0%9F%D0%B5%D1%80%D0%BE_%D0%B8_%D0%BA%D0%BD%D0%B8%D0%B3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000636"/>
            <a:ext cx="2071670" cy="1629991"/>
          </a:xfrm>
          <a:prstGeom prst="rect">
            <a:avLst/>
          </a:prstGeom>
          <a:noFill/>
        </p:spPr>
      </p:pic>
      <p:pic>
        <p:nvPicPr>
          <p:cNvPr id="2050" name="Picture 2" descr="G:\фотоалбом\Новая папка\IMG_20180829_081154.jpg"/>
          <p:cNvPicPr>
            <a:picLocks noChangeAspect="1" noChangeArrowheads="1"/>
          </p:cNvPicPr>
          <p:nvPr/>
        </p:nvPicPr>
        <p:blipFill>
          <a:blip r:embed="rId3" cstate="print"/>
          <a:srcRect b="22411"/>
          <a:stretch>
            <a:fillRect/>
          </a:stretch>
        </p:blipFill>
        <p:spPr bwMode="auto">
          <a:xfrm>
            <a:off x="3142784" y="4857760"/>
            <a:ext cx="1714968" cy="184513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  <p:pic>
        <p:nvPicPr>
          <p:cNvPr id="2051" name="Picture 3" descr="G:\фотоалбом\пп\фото 10 сент 18\ррр\IMG_20180806_111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071810"/>
            <a:ext cx="1857388" cy="247651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  <p:pic>
        <p:nvPicPr>
          <p:cNvPr id="2052" name="Picture 4" descr="G:\фотоалбом\фото сайф\IMG_20190131_163751.jpg"/>
          <p:cNvPicPr>
            <a:picLocks noChangeAspect="1" noChangeArrowheads="1"/>
          </p:cNvPicPr>
          <p:nvPr/>
        </p:nvPicPr>
        <p:blipFill>
          <a:blip r:embed="rId5" cstate="print"/>
          <a:srcRect l="10638" t="5984" r="12233" b="28191"/>
          <a:stretch>
            <a:fillRect/>
          </a:stretch>
        </p:blipFill>
        <p:spPr bwMode="auto">
          <a:xfrm>
            <a:off x="6572264" y="214290"/>
            <a:ext cx="2169117" cy="271218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  <p:pic>
        <p:nvPicPr>
          <p:cNvPr id="2053" name="Picture 5" descr="G:\фотоалбом\11 марта фото\IMG_20190222_151749.jpg"/>
          <p:cNvPicPr>
            <a:picLocks noChangeAspect="1" noChangeArrowheads="1"/>
          </p:cNvPicPr>
          <p:nvPr/>
        </p:nvPicPr>
        <p:blipFill>
          <a:blip r:embed="rId6" cstate="print"/>
          <a:srcRect t="5031" r="7547" b="11950"/>
          <a:stretch>
            <a:fillRect/>
          </a:stretch>
        </p:blipFill>
        <p:spPr bwMode="auto">
          <a:xfrm>
            <a:off x="3571868" y="3071810"/>
            <a:ext cx="2786082" cy="1635784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  <p:pic>
        <p:nvPicPr>
          <p:cNvPr id="9" name="Picture 3" descr="D:\Фото - отчёт по проекту\IMG_20180904_1107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714356"/>
            <a:ext cx="2928958" cy="219671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  <p:pic>
        <p:nvPicPr>
          <p:cNvPr id="10" name="Picture 2" descr="D:\фотоалбом\пп\фото 10 сент 18\ррр\жжджд.jpg"/>
          <p:cNvPicPr>
            <a:picLocks noChangeAspect="1" noChangeArrowheads="1"/>
          </p:cNvPicPr>
          <p:nvPr/>
        </p:nvPicPr>
        <p:blipFill>
          <a:blip r:embed="rId8" cstate="print"/>
          <a:srcRect r="14634"/>
          <a:stretch>
            <a:fillRect/>
          </a:stretch>
        </p:blipFill>
        <p:spPr bwMode="auto">
          <a:xfrm>
            <a:off x="255519" y="4143380"/>
            <a:ext cx="2601969" cy="2286016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 r="40278" b="31482"/>
          <a:stretch>
            <a:fillRect/>
          </a:stretch>
        </p:blipFill>
        <p:spPr bwMode="auto">
          <a:xfrm>
            <a:off x="285720" y="1071546"/>
            <a:ext cx="3071802" cy="2643182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/>
          <a:srcRect l="62119" t="18539" b="11460"/>
          <a:stretch>
            <a:fillRect/>
          </a:stretch>
        </p:blipFill>
        <p:spPr bwMode="auto">
          <a:xfrm>
            <a:off x="5143504" y="4786322"/>
            <a:ext cx="1382707" cy="1916334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7467600" cy="1357322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b="1" dirty="0" smtClean="0">
                <a:solidFill>
                  <a:srgbClr val="FEA66A"/>
                </a:solidFill>
              </a:rPr>
              <a:t>Фото </a:t>
            </a:r>
            <a:r>
              <a:rPr lang="ru-RU" b="1" dirty="0" smtClean="0">
                <a:solidFill>
                  <a:srgbClr val="FEA66A"/>
                </a:solidFill>
              </a:rPr>
              <a:t>– отчёт по проекту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7467600" cy="5305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cap="small" dirty="0" smtClean="0">
                <a:solidFill>
                  <a:srgbClr val="FEA66A"/>
                </a:solidFill>
              </a:rPr>
              <a:t>Осень</a:t>
            </a:r>
          </a:p>
          <a:p>
            <a:endParaRPr lang="ru-RU" dirty="0"/>
          </a:p>
        </p:txBody>
      </p:sp>
      <p:pic>
        <p:nvPicPr>
          <p:cNvPr id="3076" name="Picture 4" descr="http://www.wiki.vladimir.i-edu.ru/images/temp/7/79/20120329143401!%D0%9F%D0%B5%D1%80%D0%BE_%D0%B8_%D0%BA%D0%BD%D0%B8%D0%B3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6204" y="5143512"/>
            <a:ext cx="1767796" cy="1390902"/>
          </a:xfrm>
          <a:prstGeom prst="rect">
            <a:avLst/>
          </a:prstGeom>
          <a:noFill/>
        </p:spPr>
      </p:pic>
      <p:pic>
        <p:nvPicPr>
          <p:cNvPr id="1026" name="Picture 2" descr="G:\фотоалбом\фото рисунки\IMG_20180926_113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785794"/>
            <a:ext cx="3524273" cy="264320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r="15789" b="22807"/>
          <a:stretch>
            <a:fillRect/>
          </a:stretch>
        </p:blipFill>
        <p:spPr bwMode="auto">
          <a:xfrm>
            <a:off x="214282" y="3071810"/>
            <a:ext cx="2500330" cy="171897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030" name="Picture 6" descr="G:\фотоалбом\25 сент 18\IMG_20180920_113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928670"/>
            <a:ext cx="2500330" cy="18752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3848" r="9576" b="20478"/>
          <a:stretch>
            <a:fillRect/>
          </a:stretch>
        </p:blipFill>
        <p:spPr bwMode="auto">
          <a:xfrm>
            <a:off x="2928926" y="3929066"/>
            <a:ext cx="3629511" cy="250033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 l="8654" t="7692" r="4808" b="7692"/>
          <a:stretch>
            <a:fillRect/>
          </a:stretch>
        </p:blipFill>
        <p:spPr bwMode="auto">
          <a:xfrm>
            <a:off x="214282" y="4967298"/>
            <a:ext cx="2428892" cy="17811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 l="48936" b="14894"/>
          <a:stretch>
            <a:fillRect/>
          </a:stretch>
        </p:blipFill>
        <p:spPr bwMode="auto">
          <a:xfrm>
            <a:off x="6572264" y="214290"/>
            <a:ext cx="1714512" cy="214314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 l="21235" r="25678"/>
          <a:stretch>
            <a:fillRect/>
          </a:stretch>
        </p:blipFill>
        <p:spPr bwMode="auto">
          <a:xfrm>
            <a:off x="7500958" y="1928802"/>
            <a:ext cx="1314707" cy="18573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 l="21212" r="21212"/>
          <a:stretch>
            <a:fillRect/>
          </a:stretch>
        </p:blipFill>
        <p:spPr bwMode="auto">
          <a:xfrm>
            <a:off x="6643702" y="3714752"/>
            <a:ext cx="1500198" cy="195420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8573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sz="3600" b="1" dirty="0" smtClean="0">
                <a:solidFill>
                  <a:srgbClr val="00B0F0"/>
                </a:solidFill>
              </a:rPr>
              <a:t>Фото – отчёт по проекту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Зима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 descr="http://www.wiki.vladimir.i-edu.ru/images/temp/7/79/20120329143401!%D0%9F%D0%B5%D1%80%D0%BE_%D0%B8_%D0%BA%D0%BD%D0%B8%D0%B3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072074"/>
            <a:ext cx="2000232" cy="1573784"/>
          </a:xfrm>
          <a:prstGeom prst="rect">
            <a:avLst/>
          </a:prstGeom>
          <a:noFill/>
        </p:spPr>
      </p:pic>
      <p:pic>
        <p:nvPicPr>
          <p:cNvPr id="1026" name="Picture 2" descr="G:\фотоалбом\фото 150219\IMG_20190116_112924.jpg"/>
          <p:cNvPicPr>
            <a:picLocks noChangeAspect="1" noChangeArrowheads="1"/>
          </p:cNvPicPr>
          <p:nvPr/>
        </p:nvPicPr>
        <p:blipFill>
          <a:blip r:embed="rId3" cstate="print"/>
          <a:srcRect r="20000"/>
          <a:stretch>
            <a:fillRect/>
          </a:stretch>
        </p:blipFill>
        <p:spPr bwMode="auto">
          <a:xfrm>
            <a:off x="214282" y="1071546"/>
            <a:ext cx="2590818" cy="24288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027" name="Picture 3" descr="G:\фотоалбом\фото 150219\IMG_20190116_112901.jpg"/>
          <p:cNvPicPr>
            <a:picLocks noChangeAspect="1" noChangeArrowheads="1"/>
          </p:cNvPicPr>
          <p:nvPr/>
        </p:nvPicPr>
        <p:blipFill>
          <a:blip r:embed="rId4" cstate="print"/>
          <a:srcRect l="17176" r="29020"/>
          <a:stretch>
            <a:fillRect/>
          </a:stretch>
        </p:blipFill>
        <p:spPr bwMode="auto">
          <a:xfrm>
            <a:off x="5370242" y="714356"/>
            <a:ext cx="1793715" cy="2500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028" name="Picture 4" descr="G:\фотоалбом\фото 150219\IMG_20190116_112950.jpg"/>
          <p:cNvPicPr>
            <a:picLocks noChangeAspect="1" noChangeArrowheads="1"/>
          </p:cNvPicPr>
          <p:nvPr/>
        </p:nvPicPr>
        <p:blipFill>
          <a:blip r:embed="rId5" cstate="print"/>
          <a:srcRect l="7692" r="7692"/>
          <a:stretch>
            <a:fillRect/>
          </a:stretch>
        </p:blipFill>
        <p:spPr bwMode="auto">
          <a:xfrm>
            <a:off x="216114" y="3786190"/>
            <a:ext cx="2712812" cy="24045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029" name="Picture 5" descr="G:\фотоалбом\фото труд подвиг\IMG_20180313_105948.jpg"/>
          <p:cNvPicPr>
            <a:picLocks noChangeAspect="1" noChangeArrowheads="1"/>
          </p:cNvPicPr>
          <p:nvPr/>
        </p:nvPicPr>
        <p:blipFill>
          <a:blip r:embed="rId6" cstate="print"/>
          <a:srcRect l="26072" r="7879" b="7879"/>
          <a:stretch>
            <a:fillRect/>
          </a:stretch>
        </p:blipFill>
        <p:spPr bwMode="auto">
          <a:xfrm>
            <a:off x="3357554" y="3714752"/>
            <a:ext cx="2643206" cy="27649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4" name="Picture 2" descr="G:\фотоалбом\картинки\зим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/>
          <a:srcRect l="49512"/>
          <a:stretch>
            <a:fillRect/>
          </a:stretch>
        </p:blipFill>
        <p:spPr bwMode="auto">
          <a:xfrm>
            <a:off x="3071802" y="642918"/>
            <a:ext cx="2128003" cy="28575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/>
          <a:srcRect l="60490" b="15000"/>
          <a:stretch>
            <a:fillRect/>
          </a:stretch>
        </p:blipFill>
        <p:spPr bwMode="auto">
          <a:xfrm>
            <a:off x="6286512" y="3500438"/>
            <a:ext cx="2143141" cy="216388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6" name="Picture 4" descr="G:\фотоалбом\фото 15012019\IMG_20181224_094431.jpg"/>
          <p:cNvPicPr>
            <a:picLocks noChangeAspect="1" noChangeArrowheads="1"/>
          </p:cNvPicPr>
          <p:nvPr/>
        </p:nvPicPr>
        <p:blipFill>
          <a:blip r:embed="rId9" cstate="print"/>
          <a:srcRect l="27973" t="5595"/>
          <a:stretch>
            <a:fillRect/>
          </a:stretch>
        </p:blipFill>
        <p:spPr bwMode="auto">
          <a:xfrm>
            <a:off x="7358082" y="428604"/>
            <a:ext cx="1553368" cy="271464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Полученные результаты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>
            <a:normAutofit/>
          </a:bodyPr>
          <a:lstStyle/>
          <a:p>
            <a:r>
              <a:rPr lang="ru-RU" dirty="0" smtClean="0"/>
              <a:t>Дети берегут деревья</a:t>
            </a:r>
          </a:p>
          <a:p>
            <a:r>
              <a:rPr lang="ru-RU" dirty="0" smtClean="0"/>
              <a:t>Наши родители помогают нас во всём</a:t>
            </a:r>
          </a:p>
          <a:p>
            <a:r>
              <a:rPr lang="ru-RU" dirty="0" smtClean="0"/>
              <a:t>Сотрудники детского сада участвуют в деятельности группы</a:t>
            </a:r>
          </a:p>
          <a:p>
            <a:r>
              <a:rPr lang="ru-RU" dirty="0" smtClean="0"/>
              <a:t>Социальные партнёры оказывают помощь</a:t>
            </a:r>
            <a:endParaRPr lang="ru-RU" dirty="0"/>
          </a:p>
        </p:txBody>
      </p:sp>
      <p:pic>
        <p:nvPicPr>
          <p:cNvPr id="2050" name="Picture 2" descr="http://www.wiki.vladimir.i-edu.ru/images/a/ac/%D0%A1_%D0%BF%D1%80%D0%B0%D0%B7%D0%B4%D0%BD%D0%B8%D0%BA%D0%BE%D0%BC_%D0%B2%D0%B5%D1%81%D0%BD%D1%8B_%D0%B8_%D1%82%D1%80%D1%83%D0%B4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71810"/>
            <a:ext cx="4762500" cy="33569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429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К</a:t>
            </a:r>
            <a:r>
              <a:rPr lang="ru-RU" sz="3200" dirty="0" smtClean="0">
                <a:solidFill>
                  <a:srgbClr val="00B050"/>
                </a:solidFill>
              </a:rPr>
              <a:t>ультурная практика </a:t>
            </a:r>
            <a:r>
              <a:rPr lang="ru-RU" dirty="0" smtClean="0">
                <a:solidFill>
                  <a:srgbClr val="00B050"/>
                </a:solidFill>
              </a:rPr>
              <a:t>–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/>
          <a:lstStyle/>
          <a:p>
            <a:r>
              <a:rPr lang="ru-RU" dirty="0" smtClean="0"/>
              <a:t>Это обычные для ребенка способы самоопределения и самореализации. </a:t>
            </a:r>
          </a:p>
          <a:p>
            <a:r>
              <a:rPr lang="ru-RU" dirty="0" smtClean="0"/>
              <a:t>Это апробация новых способов, форм деятельности и поведения детей в целях удовлетворения разнообразных потребностей и интересов.</a:t>
            </a:r>
            <a:endParaRPr lang="ru-RU" dirty="0"/>
          </a:p>
        </p:txBody>
      </p:sp>
      <p:pic>
        <p:nvPicPr>
          <p:cNvPr id="4" name="Picture 2" descr="http://img0.liveinternet.ru/images/attach/c/4/84/19/84019574_large_39714085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1" y="2920785"/>
            <a:ext cx="3714776" cy="37943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3024336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sz="4000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728"/>
            <a:ext cx="7467600" cy="471490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Актуальность: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огромную роль в образовании детей играет практическая, исследовательская деятельность в природных условиях.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Большинство современных детей, особенно жителей крупных городов, редко общается с природой.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210452" cy="654032"/>
          </a:xfrm>
        </p:spPr>
        <p:txBody>
          <a:bodyPr vert="horz" anchor="b"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«НАШЕ ДЕРЕВО»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Цель</a:t>
            </a:r>
            <a:r>
              <a:rPr lang="ru-RU" dirty="0" smtClean="0"/>
              <a:t>: Формирование элементарных представлений об объектах живой  природы</a:t>
            </a:r>
          </a:p>
          <a:p>
            <a:r>
              <a:rPr lang="ru-RU" b="1" dirty="0" smtClean="0"/>
              <a:t>Задачи: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1.Систематизировать знания детей о сезонных изменениях в состоянии деревьев.</a:t>
            </a:r>
          </a:p>
          <a:p>
            <a:r>
              <a:rPr lang="ru-RU" dirty="0" smtClean="0"/>
              <a:t>2. Расширять и уточнять представление детей о деревьях.</a:t>
            </a:r>
          </a:p>
          <a:p>
            <a:r>
              <a:rPr lang="ru-RU" dirty="0" smtClean="0"/>
              <a:t>3. Формировать умение устанавливать причинно-следственные связи.</a:t>
            </a:r>
          </a:p>
          <a:p>
            <a:r>
              <a:rPr lang="ru-RU" dirty="0" smtClean="0"/>
              <a:t>4. Развивать навыки исследовательской деятельности, фиксируя результаты в дневнике наблюдения.</a:t>
            </a:r>
          </a:p>
          <a:p>
            <a:r>
              <a:rPr lang="ru-RU" dirty="0" smtClean="0"/>
              <a:t>5. Закреплять умения вести себя в природе.</a:t>
            </a:r>
          </a:p>
          <a:p>
            <a:r>
              <a:rPr lang="ru-RU" dirty="0" smtClean="0"/>
              <a:t>6. Развивать познавательный интерес, внимание, любознательность.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668022"/>
          </a:xfrm>
        </p:spPr>
        <p:txBody>
          <a:bodyPr vert="horz" anchor="b"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Формы и методы исследования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r>
              <a:rPr lang="ru-RU" dirty="0" smtClean="0"/>
              <a:t>наблюдение,</a:t>
            </a:r>
          </a:p>
          <a:p>
            <a:r>
              <a:rPr lang="ru-RU" dirty="0" smtClean="0"/>
              <a:t>экспериментирование, </a:t>
            </a:r>
          </a:p>
          <a:p>
            <a:r>
              <a:rPr lang="ru-RU" dirty="0" smtClean="0"/>
              <a:t>рисование, </a:t>
            </a:r>
          </a:p>
          <a:p>
            <a:r>
              <a:rPr lang="ru-RU" dirty="0" smtClean="0"/>
              <a:t>лепка, </a:t>
            </a:r>
          </a:p>
          <a:p>
            <a:r>
              <a:rPr lang="ru-RU" dirty="0" smtClean="0"/>
              <a:t>игры, </a:t>
            </a:r>
          </a:p>
          <a:p>
            <a:r>
              <a:rPr lang="ru-RU" dirty="0" smtClean="0"/>
              <a:t>прослушивание музыки, </a:t>
            </a:r>
          </a:p>
          <a:p>
            <a:r>
              <a:rPr lang="ru-RU" dirty="0" smtClean="0"/>
              <a:t>знакомство с литературой, сочинение сказок и рассказов;</a:t>
            </a:r>
          </a:p>
          <a:p>
            <a:r>
              <a:rPr lang="ru-RU" dirty="0" smtClean="0"/>
              <a:t>предварительная работа с педагогами;</a:t>
            </a:r>
          </a:p>
          <a:p>
            <a:r>
              <a:rPr lang="ru-RU" dirty="0" smtClean="0"/>
              <a:t>детьми и их родителями;</a:t>
            </a:r>
          </a:p>
          <a:p>
            <a:r>
              <a:rPr lang="ru-RU" dirty="0" smtClean="0"/>
              <a:t>выбор оборудования и материалов;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42918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           </a:t>
            </a:r>
            <a:r>
              <a:rPr lang="ru-RU" b="1" dirty="0" smtClean="0">
                <a:solidFill>
                  <a:srgbClr val="00B050"/>
                </a:solidFill>
              </a:rPr>
              <a:t>Участники 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928670"/>
          <a:ext cx="7467600" cy="5545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6996138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3600" dirty="0" smtClean="0">
                <a:solidFill>
                  <a:srgbClr val="00B050"/>
                </a:solidFill>
              </a:rPr>
              <a:t>Предполагаемые результаты</a:t>
            </a: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Дети</a:t>
            </a:r>
          </a:p>
          <a:p>
            <a:r>
              <a:rPr lang="ru-RU" sz="2000" dirty="0" smtClean="0"/>
              <a:t> знают деревья нашей местности</a:t>
            </a:r>
          </a:p>
          <a:p>
            <a:r>
              <a:rPr lang="ru-RU" sz="2000" dirty="0" smtClean="0"/>
              <a:t>называют деревья</a:t>
            </a:r>
          </a:p>
          <a:p>
            <a:r>
              <a:rPr lang="ru-RU" sz="2000" dirty="0" smtClean="0"/>
              <a:t>ухаживают за деревьями</a:t>
            </a:r>
          </a:p>
          <a:p>
            <a:pPr>
              <a:buNone/>
            </a:pPr>
            <a:r>
              <a:rPr lang="ru-RU" b="1" dirty="0" smtClean="0"/>
              <a:t>Родители</a:t>
            </a:r>
          </a:p>
          <a:p>
            <a:r>
              <a:rPr lang="ru-RU" sz="2000" dirty="0" smtClean="0"/>
              <a:t>принимают активное участие во всех проектах группы </a:t>
            </a:r>
          </a:p>
          <a:p>
            <a:pPr>
              <a:buNone/>
            </a:pPr>
            <a:r>
              <a:rPr lang="ru-RU" b="1" dirty="0" smtClean="0"/>
              <a:t>Педагоги и специалисты детского сада</a:t>
            </a:r>
            <a:endParaRPr lang="ru-RU" dirty="0" smtClean="0"/>
          </a:p>
          <a:p>
            <a:r>
              <a:rPr lang="ru-RU" sz="2000" dirty="0" smtClean="0"/>
              <a:t>разрабатывают и реализуют мероприятия культурной практики</a:t>
            </a:r>
          </a:p>
          <a:p>
            <a:pPr>
              <a:buNone/>
            </a:pPr>
            <a:r>
              <a:rPr lang="ru-RU" b="1" dirty="0" smtClean="0"/>
              <a:t>Социальные партнёры</a:t>
            </a:r>
            <a:endParaRPr lang="ru-RU" sz="2000" dirty="0" smtClean="0"/>
          </a:p>
          <a:p>
            <a:r>
              <a:rPr lang="ru-RU" sz="2000" dirty="0" smtClean="0"/>
              <a:t>оказывают поддержку детскому саду </a:t>
            </a:r>
          </a:p>
          <a:p>
            <a:pPr>
              <a:buNone/>
            </a:pPr>
            <a:endParaRPr lang="ru-RU" b="1" dirty="0" smtClean="0"/>
          </a:p>
          <a:p>
            <a:endParaRPr lang="ru-RU" sz="2000" dirty="0" smtClean="0"/>
          </a:p>
          <a:p>
            <a:pPr>
              <a:buNone/>
            </a:pPr>
            <a:endParaRPr lang="ru-RU" b="1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6996138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3600" dirty="0" smtClean="0">
                <a:solidFill>
                  <a:srgbClr val="00B050"/>
                </a:solidFill>
              </a:rPr>
              <a:t>Подготовительный этап</a:t>
            </a: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Мотивация детей к деятельности</a:t>
            </a:r>
          </a:p>
          <a:p>
            <a:r>
              <a:rPr lang="ru-RU" sz="2000" dirty="0" smtClean="0"/>
              <a:t> почитайте и проанализируйте книги</a:t>
            </a:r>
          </a:p>
          <a:p>
            <a:r>
              <a:rPr lang="ru-RU" sz="2000" dirty="0" smtClean="0"/>
              <a:t>экологические беседа </a:t>
            </a:r>
          </a:p>
          <a:p>
            <a:pPr>
              <a:buNone/>
            </a:pPr>
            <a:r>
              <a:rPr lang="ru-RU" b="1" dirty="0" smtClean="0"/>
              <a:t>Поиск решения</a:t>
            </a:r>
          </a:p>
          <a:p>
            <a:r>
              <a:rPr lang="ru-RU" sz="2000" dirty="0" smtClean="0"/>
              <a:t>подберите стихи, рассказы о деревьях </a:t>
            </a:r>
          </a:p>
          <a:p>
            <a:r>
              <a:rPr lang="ru-RU" sz="2000" dirty="0" smtClean="0"/>
              <a:t>экскурсии в Ботанический сад, парк</a:t>
            </a:r>
          </a:p>
          <a:p>
            <a:r>
              <a:rPr lang="ru-RU" sz="2000" dirty="0" smtClean="0"/>
              <a:t>природоведческие игры</a:t>
            </a:r>
          </a:p>
          <a:p>
            <a:pPr>
              <a:buNone/>
            </a:pPr>
            <a:r>
              <a:rPr lang="ru-RU" b="1" dirty="0" smtClean="0"/>
              <a:t>Планирование деятельности</a:t>
            </a:r>
            <a:endParaRPr lang="ru-RU" dirty="0" smtClean="0"/>
          </a:p>
          <a:p>
            <a:r>
              <a:rPr lang="ru-RU" sz="2000" dirty="0" smtClean="0"/>
              <a:t>выбор объекта исследований</a:t>
            </a:r>
          </a:p>
          <a:p>
            <a:r>
              <a:rPr lang="ru-RU" sz="2000" dirty="0" smtClean="0"/>
              <a:t>составьте картотеку</a:t>
            </a:r>
          </a:p>
          <a:p>
            <a:r>
              <a:rPr lang="ru-RU" sz="2000" dirty="0" smtClean="0"/>
              <a:t>посещение дендропарка </a:t>
            </a:r>
          </a:p>
          <a:p>
            <a:endParaRPr lang="ru-RU" sz="2000" dirty="0" smtClean="0"/>
          </a:p>
          <a:p>
            <a:pPr>
              <a:buNone/>
            </a:pPr>
            <a:endParaRPr lang="ru-RU" b="1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</a:t>
            </a:r>
            <a:r>
              <a:rPr lang="ru-RU" sz="3200" dirty="0" smtClean="0">
                <a:solidFill>
                  <a:srgbClr val="00B050"/>
                </a:solidFill>
              </a:rPr>
              <a:t>Основной этап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829576" cy="54024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Продуктивная деятельность </a:t>
            </a:r>
          </a:p>
          <a:p>
            <a:r>
              <a:rPr lang="ru-RU" dirty="0" smtClean="0"/>
              <a:t>Наблюдения в природе</a:t>
            </a:r>
          </a:p>
          <a:p>
            <a:r>
              <a:rPr lang="ru-RU" dirty="0" smtClean="0"/>
              <a:t>Исследования состоянии и изменений </a:t>
            </a:r>
          </a:p>
          <a:p>
            <a:r>
              <a:rPr lang="ru-RU" dirty="0" smtClean="0"/>
              <a:t>Интегрированная деятельность детей:  познание, рисование, лепка, чтение литературы</a:t>
            </a:r>
          </a:p>
          <a:p>
            <a:pPr>
              <a:buNone/>
            </a:pPr>
            <a:r>
              <a:rPr lang="ru-RU" dirty="0" smtClean="0"/>
              <a:t>   сочинение рассказов, сказок, игры</a:t>
            </a:r>
          </a:p>
          <a:p>
            <a:r>
              <a:rPr lang="ru-RU" dirty="0" smtClean="0"/>
              <a:t>Трудовая десант</a:t>
            </a:r>
          </a:p>
          <a:p>
            <a:r>
              <a:rPr lang="ru-RU" dirty="0" smtClean="0"/>
              <a:t>Природоохранные акции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834</TotalTime>
  <Words>712</Words>
  <Application>Microsoft Office PowerPoint</Application>
  <PresentationFormat>Экран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Культурная практика: ВЕСНА                                          «Наше дерево»</vt:lpstr>
      <vt:lpstr>Культурная практика – </vt:lpstr>
      <vt:lpstr>Актуальность:  огромную роль в образовании детей играет практическая, исследовательская деятельность в природных условиях. Большинство современных детей, особенно жителей крупных городов, редко общается с природой.   </vt:lpstr>
      <vt:lpstr>«НАШЕ ДЕРЕВО»</vt:lpstr>
      <vt:lpstr>Формы и методы исследования :</vt:lpstr>
      <vt:lpstr>                       Участники </vt:lpstr>
      <vt:lpstr>    Предполагаемые результаты  </vt:lpstr>
      <vt:lpstr>    Подготовительный этап  </vt:lpstr>
      <vt:lpstr>               Основной этап</vt:lpstr>
      <vt:lpstr>ВЕСНА</vt:lpstr>
      <vt:lpstr>ЛЕТО</vt:lpstr>
      <vt:lpstr>ОСЕНЬ</vt:lpstr>
      <vt:lpstr>ЗИМА</vt:lpstr>
      <vt:lpstr>          Заключительный  этап </vt:lpstr>
      <vt:lpstr>         Фото – отчёт по проекту  Весна </vt:lpstr>
      <vt:lpstr>       Фото – отчёт по проекту </vt:lpstr>
      <vt:lpstr>        Фото – отчёт по проекту </vt:lpstr>
      <vt:lpstr>          Фото – отчёт по проекту  Зима  </vt:lpstr>
      <vt:lpstr>Полученные результаты</vt:lpstr>
      <vt:lpstr>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Культурная практика «Весна»</dc:title>
  <dc:creator>dssrsdf</dc:creator>
  <cp:lastModifiedBy>KOT</cp:lastModifiedBy>
  <cp:revision>99</cp:revision>
  <dcterms:created xsi:type="dcterms:W3CDTF">2014-03-23T06:24:17Z</dcterms:created>
  <dcterms:modified xsi:type="dcterms:W3CDTF">2019-04-20T10:46:49Z</dcterms:modified>
</cp:coreProperties>
</file>