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"/>
  </p:notesMasterIdLst>
  <p:sldIdLst>
    <p:sldId id="256" r:id="rId2"/>
    <p:sldId id="281" r:id="rId3"/>
    <p:sldId id="282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71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67CC0-9190-4BCA-AE29-79CFBA2EF92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37EE-EF54-4539-B6EE-C1458D413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37EE-EF54-4539-B6EE-C1458D413B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9425-0EEA-410A-9B9C-E85FB8346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2915-476F-4063-AEC5-D98CE58EE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1BC8-4AE1-4DEE-AE4C-91DF4694F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CD26-0B1D-4411-BFF6-5242A88BE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133-E051-4624-AAA5-FF253450B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B1E-430B-4CEA-A583-C589F6DA0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BAE1-A2C3-44C9-8B36-D05FE54AC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1F6-5B25-4EA3-9C13-5F427A487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CE26-32B0-45AC-B82A-2DB9B333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DE4-27AD-443E-994A-CE224B651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BC35-0315-43E4-91E2-9310985D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5B3F-34D9-44CF-889F-164E270C9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337300" cy="1139825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effectLst/>
                <a:latin typeface="Times New Roman" pitchFamily="18" charset="0"/>
              </a:rPr>
              <a:t>Муниципальное </a:t>
            </a:r>
            <a:r>
              <a:rPr lang="ru-RU" sz="2400" b="1" i="1" dirty="0" smtClean="0">
                <a:latin typeface="Times New Roman" pitchFamily="18" charset="0"/>
              </a:rPr>
              <a:t>бюджетное</a:t>
            </a:r>
            <a:r>
              <a:rPr lang="ru-RU" sz="2400" b="1" i="1" dirty="0" smtClean="0">
                <a:effectLst/>
                <a:latin typeface="Times New Roman" pitchFamily="18" charset="0"/>
              </a:rPr>
              <a:t> дошкольное образовательное учреждение </a:t>
            </a:r>
            <a:r>
              <a:rPr lang="ru-RU" sz="2400" b="1" i="1" dirty="0" smtClean="0">
                <a:latin typeface="Times New Roman" pitchFamily="18" charset="0"/>
              </a:rPr>
              <a:t>детский сад компенсирующего вида №438</a:t>
            </a:r>
            <a:r>
              <a:rPr lang="ru-RU" sz="2400" b="1" i="1" dirty="0" smtClean="0">
                <a:effectLst/>
                <a:latin typeface="Times New Roman" pitchFamily="18" charset="0"/>
              </a:rPr>
              <a:t> </a:t>
            </a:r>
            <a:r>
              <a:rPr lang="ru-RU" sz="2400" b="1" i="1" dirty="0">
                <a:effectLst/>
                <a:latin typeface="Times New Roman" pitchFamily="18" charset="0"/>
              </a:rPr>
              <a:t/>
            </a:r>
            <a:br>
              <a:rPr lang="ru-RU" sz="2400" b="1" i="1" dirty="0">
                <a:effectLst/>
                <a:latin typeface="Times New Roman" pitchFamily="18" charset="0"/>
              </a:rPr>
            </a:br>
            <a:endParaRPr lang="ru-RU" sz="2400" b="1" i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i="1" dirty="0"/>
              <a:t>Дыхательная гимнастика </a:t>
            </a:r>
            <a:br>
              <a:rPr lang="ru-RU" sz="4400" b="1" i="1" dirty="0"/>
            </a:br>
            <a:r>
              <a:rPr lang="ru-RU" sz="4400" b="1" i="1" dirty="0"/>
              <a:t>для детей</a:t>
            </a:r>
            <a:br>
              <a:rPr lang="ru-RU" sz="4400" b="1" i="1" dirty="0"/>
            </a:br>
            <a:r>
              <a:rPr lang="ru-RU" sz="4400" b="1" i="1" dirty="0"/>
              <a:t>дошкольного возраста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14876" y="5000636"/>
            <a:ext cx="3929090" cy="1214445"/>
          </a:xfrm>
        </p:spPr>
        <p:txBody>
          <a:bodyPr>
            <a:noAutofit/>
          </a:bodyPr>
          <a:lstStyle/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Составители: 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учитель – логопед Дю Н. В.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ВКК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учитель – логопед Ягупец М.Л.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ВКК                                                               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39938" name="Picture 2" descr="https://im2-tub-ru.yandex.net/i?id=17fc881bf1cb2cf50f32eb7d9054f67b&amp;n=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357166"/>
            <a:ext cx="264317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Бегемотик</a:t>
            </a:r>
            <a:r>
              <a:rPr lang="ru-RU" sz="2800"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	</a:t>
            </a:r>
            <a:r>
              <a:rPr lang="ru-RU" sz="2800">
                <a:effectLst/>
                <a:latin typeface="Times New Roman" pitchFamily="18" charset="0"/>
              </a:rPr>
              <a:t>	ИП: лежа или сидя. Ребенок кладет ладонь на область диафрагмы и глубоко дышит. Вдох и выдох производится через нос</a:t>
            </a:r>
            <a:br>
              <a:rPr lang="ru-RU" sz="2800">
                <a:effectLst/>
                <a:latin typeface="Times New Roman" pitchFamily="18" charset="0"/>
              </a:rPr>
            </a:br>
            <a:r>
              <a:rPr lang="ru-RU" sz="2800">
                <a:effectLst/>
                <a:latin typeface="Times New Roman" pitchFamily="18" charset="0"/>
              </a:rPr>
              <a:t>Упражнение может выполняться в положении сидя и сопровождаться рифмовкой:</a:t>
            </a:r>
            <a:br>
              <a:rPr lang="ru-RU" sz="2800">
                <a:effectLst/>
                <a:latin typeface="Times New Roman" pitchFamily="18" charset="0"/>
              </a:rPr>
            </a:br>
            <a:r>
              <a:rPr lang="ru-RU" sz="2800" b="1" i="1">
                <a:effectLst/>
                <a:latin typeface="Times New Roman" pitchFamily="18" charset="0"/>
              </a:rPr>
              <a:t>Сели бегемотики,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effectLst/>
                <a:latin typeface="Times New Roman" pitchFamily="18" charset="0"/>
              </a:rPr>
              <a:t>    потрогали животики.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effectLst/>
                <a:latin typeface="Times New Roman" pitchFamily="18" charset="0"/>
              </a:rPr>
              <a:t>   То животик поднимается</a:t>
            </a:r>
            <a:r>
              <a:rPr lang="ru-RU" sz="2800" b="1">
                <a:effectLst/>
                <a:latin typeface="Times New Roman" pitchFamily="18" charset="0"/>
              </a:rPr>
              <a:t> (вдох),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effectLst/>
                <a:latin typeface="Times New Roman" pitchFamily="18" charset="0"/>
              </a:rPr>
              <a:t>   То животик опускается</a:t>
            </a:r>
            <a:r>
              <a:rPr lang="ru-RU" sz="2800" b="1">
                <a:effectLst/>
                <a:latin typeface="Times New Roman" pitchFamily="18" charset="0"/>
              </a:rPr>
              <a:t> (выдох).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789363"/>
            <a:ext cx="26654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Часики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 ИП: стоя, ноги слегка расставить, руки опустить. Размахивая прямыми руками вперед и назад, произносить «тик-так».</a:t>
            </a:r>
            <a:r>
              <a:rPr lang="ru-RU"/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571875"/>
            <a:ext cx="37211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Трубач</a:t>
            </a:r>
            <a:r>
              <a:rPr lang="ru-RU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		ИП: сидя, кисти рук сжаты в трубочку, подняты вверх. Медленный выдох с громким произнесением звука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«п-ф-ф-ф-ф».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3716338"/>
            <a:ext cx="4032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 Жук</a:t>
            </a:r>
            <a:r>
              <a:rPr lang="ru-RU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ИП: ребёнок стоит или сидит, скрестив руки на груди. Разводит руки в стороны, поднимает голову – вдох, скрещивает руки на груди, опускает голову – выдох: «жу-у-у,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посижу и пожужжу».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4337050"/>
            <a:ext cx="3698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Петушок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 ИП: стоя прямо, ноги врозь, руки опустить. Поднять руки в стороны (вдох), а затем хлопнуть ими по бедрам (выдох),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 произносить: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«ку-ка-ре-ку».</a:t>
            </a:r>
            <a:br>
              <a:rPr lang="ru-RU">
                <a:latin typeface="Times New Roman" pitchFamily="18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3762375"/>
            <a:ext cx="4100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Гуси летят</a:t>
            </a:r>
            <a:r>
              <a:rPr lang="ru-RU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Медленная ходьба. На вдох – руки поднять в стороны,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на выдох - опустить вниз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с произнесением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длинного звука «г-у-у-у».</a:t>
            </a:r>
            <a:br>
              <a:rPr lang="ru-RU">
                <a:latin typeface="Times New Roman" pitchFamily="18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284538"/>
            <a:ext cx="3600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Бросим мяч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 ИП: стоя, руки с мячом подняты вверх. Бросить мяч от груди вперед, при выдохе длительное «у-х-х-х».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3670300"/>
            <a:ext cx="43719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>
                <a:latin typeface="Times New Roman" pitchFamily="18" charset="0"/>
              </a:rPr>
              <a:t>В работе с детьми дошкольного возраста дыхательная гимнастика может быть использована 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в различных режимных моментах: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На занятиях оздоровительного характера; </a:t>
            </a:r>
          </a:p>
          <a:p>
            <a:r>
              <a:rPr lang="ru-RU">
                <a:latin typeface="Times New Roman" pitchFamily="18" charset="0"/>
              </a:rPr>
              <a:t>Как часть физкультурного занятия или отдельные дыхательные упражнения  на физкультурном и музыкальном занятиях после нагрузки; </a:t>
            </a:r>
          </a:p>
          <a:p>
            <a:r>
              <a:rPr lang="ru-RU">
                <a:latin typeface="Times New Roman" pitchFamily="18" charset="0"/>
              </a:rPr>
              <a:t>В утренней гимнастике; </a:t>
            </a:r>
          </a:p>
          <a:p>
            <a:r>
              <a:rPr lang="ru-RU">
                <a:latin typeface="Times New Roman" pitchFamily="18" charset="0"/>
              </a:rPr>
              <a:t>После оздоровительного бега;</a:t>
            </a:r>
          </a:p>
          <a:p>
            <a:r>
              <a:rPr lang="ru-RU">
                <a:latin typeface="Times New Roman" pitchFamily="18" charset="0"/>
              </a:rPr>
              <a:t>После дневного сна в сочетании с физическими упражнениями;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>
                <a:latin typeface="Times New Roman" pitchFamily="18" charset="0"/>
              </a:rPr>
              <a:t>В работе с детьми дошкольного возраста дыхательная гимнастика может быть использована 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в различных режимных моментах: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В закаливающих мероприятиях; </a:t>
            </a:r>
          </a:p>
          <a:p>
            <a:r>
              <a:rPr lang="ru-RU">
                <a:latin typeface="Times New Roman" pitchFamily="18" charset="0"/>
              </a:rPr>
              <a:t>На занятиях по логоритмике;</a:t>
            </a:r>
          </a:p>
          <a:p>
            <a:r>
              <a:rPr lang="ru-RU">
                <a:latin typeface="Times New Roman" pitchFamily="18" charset="0"/>
              </a:rPr>
              <a:t>В любой двигательной деятельности детей (между подвижными и спортивными играми на прогулке в зависимости от ситуации, времени года, состояния детей); </a:t>
            </a:r>
          </a:p>
          <a:p>
            <a:r>
              <a:rPr lang="ru-RU">
                <a:latin typeface="Times New Roman" pitchFamily="18" charset="0"/>
              </a:rPr>
              <a:t>В домашних условиях.</a:t>
            </a:r>
            <a:r>
              <a:rPr lang="ru-RU"/>
              <a:t>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>
                <a:effectLst/>
                <a:latin typeface="Times New Roman" pitchFamily="18" charset="0"/>
              </a:rPr>
              <a:t>На первых порах дыхательные упражнения кажутся детям одними из самых сложных. </a:t>
            </a:r>
            <a:br>
              <a:rPr lang="ru-RU" sz="2800" b="1">
                <a:effectLst/>
                <a:latin typeface="Times New Roman" pitchFamily="18" charset="0"/>
              </a:rPr>
            </a:br>
            <a:r>
              <a:rPr lang="ru-RU" sz="2800" b="1">
                <a:effectLst/>
                <a:latin typeface="Times New Roman" pitchFamily="18" charset="0"/>
              </a:rPr>
              <a:t>И тем важнее помочь детям, превратив скучные упражнения в веселую игру.</a:t>
            </a:r>
          </a:p>
        </p:txBody>
      </p:sp>
      <p:pic>
        <p:nvPicPr>
          <p:cNvPr id="35844" name="Picture 4" descr="1281544942_924f8403ecf5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060575"/>
            <a:ext cx="3311525" cy="4392613"/>
          </a:xfrm>
          <a:prstGeom prst="rect">
            <a:avLst/>
          </a:prstGeom>
          <a:noFill/>
        </p:spPr>
      </p:pic>
      <p:pic>
        <p:nvPicPr>
          <p:cNvPr id="35846" name="Picture 6" descr="main_b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2060575"/>
            <a:ext cx="3673475" cy="2592388"/>
          </a:xfrm>
          <a:prstGeom prst="rect">
            <a:avLst/>
          </a:prstGeom>
          <a:noFill/>
        </p:spPr>
      </p:pic>
      <p:pic>
        <p:nvPicPr>
          <p:cNvPr id="35847" name="Picture 7" descr="child in field web smal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9813" y="2852738"/>
            <a:ext cx="2787650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Дыхательная гимнастика укрепит иммунитет малыша.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8713787" cy="4708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Оградить ребенка от простудных заболеваний –</a:t>
            </a:r>
          </a:p>
          <a:p>
            <a:pPr algn="ctr"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задача не из легких. </a:t>
            </a:r>
          </a:p>
          <a:p>
            <a:pPr algn="ctr"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Микробы и вирусы то и дело одолевают маленького человечка и подрывают еще неокрепший иммунитет. </a:t>
            </a:r>
          </a:p>
          <a:p>
            <a:pPr>
              <a:buFont typeface="Wingdings" pitchFamily="2" charset="2"/>
              <a:buNone/>
            </a:pPr>
            <a:endParaRPr lang="ru-RU" sz="2800">
              <a:latin typeface="Times New Roman" pitchFamily="18" charset="0"/>
            </a:endParaRPr>
          </a:p>
        </p:txBody>
      </p:sp>
      <p:pic>
        <p:nvPicPr>
          <p:cNvPr id="38916" name="Picture 4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3916363"/>
            <a:ext cx="2881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4076700"/>
            <a:ext cx="30972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46085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>
                <a:latin typeface="Times New Roman" pitchFamily="18" charset="0"/>
              </a:rPr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endParaRPr lang="ru-RU" sz="6000">
              <a:latin typeface="Times New Roman" pitchFamily="18" charset="0"/>
            </a:endParaRPr>
          </a:p>
        </p:txBody>
      </p:sp>
      <p:pic>
        <p:nvPicPr>
          <p:cNvPr id="13314" name="Picture 2" descr="https://im1-tub-ru.yandex.net/i?id=4544210d39406efc6c8029ac55fc03bb&amp;n=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071678"/>
            <a:ext cx="4643470" cy="3214710"/>
          </a:xfrm>
          <a:prstGeom prst="rect">
            <a:avLst/>
          </a:prstGeom>
          <a:noFill/>
        </p:spPr>
      </p:pic>
      <p:pic>
        <p:nvPicPr>
          <p:cNvPr id="13316" name="Picture 4" descr="https://im1-tub-ru.yandex.net/i?id=959a965cbc004cbe64b80677fe8657d8&amp;n=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572008"/>
            <a:ext cx="2214578" cy="202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>
                <a:latin typeface="Times New Roman" pitchFamily="18" charset="0"/>
              </a:rPr>
              <a:t>Что же делать? </a:t>
            </a:r>
            <a:br>
              <a:rPr lang="ru-RU" sz="3200">
                <a:latin typeface="Times New Roman" pitchFamily="18" charset="0"/>
              </a:rPr>
            </a:br>
            <a:r>
              <a:rPr lang="ru-RU" sz="3200">
                <a:latin typeface="Times New Roman" pitchFamily="18" charset="0"/>
              </a:rPr>
              <a:t>Бежать к врачу и поить малыша таблетками или прибегнуть к бабушкиным рецептам?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113"/>
            <a:ext cx="8785225" cy="4537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Ни то, ни другое не понадобится, если заняться с ребёнком </a:t>
            </a:r>
            <a:r>
              <a:rPr lang="ru-RU" b="1" i="1" u="sng">
                <a:latin typeface="Times New Roman" pitchFamily="18" charset="0"/>
              </a:rPr>
              <a:t>дыхательной гимнастикой</a:t>
            </a:r>
            <a:r>
              <a:rPr lang="ru-RU" i="1" u="sng">
                <a:latin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ru-RU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i="1" u="sng">
                <a:latin typeface="Times New Roman" pitchFamily="18" charset="0"/>
              </a:rPr>
              <a:t>Ведь всем известно, что дыхание - это жизнь!</a:t>
            </a:r>
          </a:p>
          <a:p>
            <a:pPr algn="ctr">
              <a:buFont typeface="Wingdings" pitchFamily="2" charset="2"/>
              <a:buNone/>
            </a:pPr>
            <a:endParaRPr lang="ru-RU" b="1" u="sng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Чтобы не болеть, надо научиться правильно дышать.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>
                <a:latin typeface="Times New Roman" pitchFamily="18" charset="0"/>
              </a:rPr>
              <a:t>Обучив ребёнка простым и веселым дыхательным упражнениям, вы сделаете неоценимый вклад</a:t>
            </a:r>
            <a:br>
              <a:rPr lang="ru-RU" sz="2800" b="1" i="1">
                <a:latin typeface="Times New Roman" pitchFamily="18" charset="0"/>
              </a:rPr>
            </a:br>
            <a:r>
              <a:rPr lang="ru-RU" sz="2800" b="1" i="1">
                <a:latin typeface="Times New Roman" pitchFamily="18" charset="0"/>
              </a:rPr>
              <a:t> в его здоровье + профилактику ОРВИ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endParaRPr lang="ru-RU"/>
          </a:p>
        </p:txBody>
      </p:sp>
      <p:pic>
        <p:nvPicPr>
          <p:cNvPr id="36868" name="Picture 4" descr="https://im2-tub-ru.yandex.net/i?id=3f95191dc83e78318cd274113d4e32f9&amp;n=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828680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Почему дыхательная гимнастика нужна?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ru-RU" b="1" i="1">
                <a:latin typeface="Times New Roman" pitchFamily="18" charset="0"/>
              </a:rPr>
              <a:t>Дыхательная система ребенка устроена Природой чрезвычайно сложно и мудро. Главная задача  – сохранить ее здоровой</a:t>
            </a:r>
            <a:r>
              <a:rPr lang="ru-RU"/>
              <a:t> </a:t>
            </a:r>
          </a:p>
        </p:txBody>
      </p:sp>
      <p:pic>
        <p:nvPicPr>
          <p:cNvPr id="13316" name="Picture 4" descr="medsovet-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3170238"/>
            <a:ext cx="4968875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Почему дыхательная гимнастика нужна?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r>
              <a:rPr lang="ru-RU" sz="2800">
                <a:effectLst/>
                <a:latin typeface="Times New Roman" pitchFamily="18" charset="0"/>
              </a:rPr>
              <a:t>Дыхательные упражнения способствуют насыщению кислородом каждой клеточки организма. </a:t>
            </a:r>
          </a:p>
          <a:p>
            <a:r>
              <a:rPr lang="ru-RU" sz="2800">
                <a:effectLst/>
                <a:latin typeface="Times New Roman" pitchFamily="18" charset="0"/>
              </a:rPr>
              <a:t>Умение управлять дыханием способствует умению управлять собой. </a:t>
            </a:r>
          </a:p>
          <a:p>
            <a:r>
              <a:rPr lang="ru-RU" sz="2800">
                <a:effectLst/>
                <a:latin typeface="Times New Roman" pitchFamily="18" charset="0"/>
              </a:rPr>
              <a:t>Правильное дыхание стимулирует работу сердца, головного мозга и нервной системы, избавляет человека от многих болезней, улучшает пищеварение (прежде чем пища будет переварена и усвоена, она должна поглотить кислород из крови и окислиться).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itchFamily="18" charset="0"/>
              </a:rPr>
              <a:t>Требования к проведению дыхательной гимнастики: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13787" cy="4857750"/>
          </a:xfrm>
        </p:spPr>
        <p:txBody>
          <a:bodyPr/>
          <a:lstStyle/>
          <a:p>
            <a:pPr lvl="1"/>
            <a:r>
              <a:rPr lang="ru-RU">
                <a:effectLst/>
                <a:latin typeface="Times New Roman" pitchFamily="18" charset="0"/>
              </a:rPr>
              <a:t>не заниматься в пыльном, непроветренном, или сыром помещении;</a:t>
            </a:r>
          </a:p>
          <a:p>
            <a:pPr lvl="1"/>
            <a:r>
              <a:rPr lang="ru-RU">
                <a:effectLst/>
                <a:latin typeface="Times New Roman" pitchFamily="18" charset="0"/>
              </a:rPr>
              <a:t>температура воздуха должна быть на уровне 18-20 С;</a:t>
            </a:r>
          </a:p>
          <a:p>
            <a:pPr lvl="1"/>
            <a:r>
              <a:rPr lang="ru-RU">
                <a:effectLst/>
                <a:latin typeface="Times New Roman" pitchFamily="18" charset="0"/>
              </a:rPr>
              <a:t>одежда не должна стеснять движений;</a:t>
            </a:r>
          </a:p>
          <a:p>
            <a:pPr lvl="1"/>
            <a:r>
              <a:rPr lang="ru-RU">
                <a:effectLst/>
                <a:latin typeface="Times New Roman" pitchFamily="18" charset="0"/>
              </a:rPr>
              <a:t>не заниматься сразу после приема пищи;</a:t>
            </a:r>
          </a:p>
          <a:p>
            <a:pPr lvl="1"/>
            <a:r>
              <a:rPr lang="ru-RU">
                <a:effectLst/>
                <a:latin typeface="Times New Roman" pitchFamily="18" charset="0"/>
              </a:rPr>
              <a:t>не заниматься с ребенком, если у него заболевание органов дыхания в острой стадии.</a:t>
            </a:r>
          </a:p>
          <a:p>
            <a:endParaRPr lang="ru-RU" sz="2800">
              <a:effectLst/>
              <a:latin typeface="Times New Roman" pitchFamily="18" charset="0"/>
            </a:endParaRPr>
          </a:p>
        </p:txBody>
      </p:sp>
      <p:pic>
        <p:nvPicPr>
          <p:cNvPr id="16388" name="Picture 4" descr="ayboli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652963"/>
            <a:ext cx="2016125" cy="220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>
                <a:latin typeface="Times New Roman" pitchFamily="18" charset="0"/>
              </a:rPr>
              <a:t>Техника выполнения упражнений дыхательной гимнастики для детей: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>
                <a:latin typeface="Times New Roman" pitchFamily="18" charset="0"/>
              </a:rPr>
              <a:t>- </a:t>
            </a:r>
            <a:r>
              <a:rPr lang="ru-RU" sz="3600">
                <a:effectLst/>
                <a:latin typeface="Times New Roman" pitchFamily="18" charset="0"/>
              </a:rPr>
              <a:t>воздух набирать через нос;</a:t>
            </a:r>
          </a:p>
          <a:p>
            <a:pPr>
              <a:buFontTx/>
              <a:buNone/>
            </a:pPr>
            <a:r>
              <a:rPr lang="ru-RU" sz="3600">
                <a:effectLst/>
                <a:latin typeface="Times New Roman" pitchFamily="18" charset="0"/>
              </a:rPr>
              <a:t>- плечи не поднимать;</a:t>
            </a:r>
          </a:p>
          <a:p>
            <a:pPr>
              <a:buFontTx/>
              <a:buNone/>
            </a:pPr>
            <a:r>
              <a:rPr lang="ru-RU" sz="3600">
                <a:effectLst/>
                <a:latin typeface="Times New Roman" pitchFamily="18" charset="0"/>
              </a:rPr>
              <a:t>- выдох должен быть длительным и плавным;</a:t>
            </a:r>
          </a:p>
          <a:p>
            <a:pPr>
              <a:buFontTx/>
              <a:buNone/>
            </a:pPr>
            <a:r>
              <a:rPr lang="ru-RU" sz="3600">
                <a:effectLst/>
                <a:latin typeface="Times New Roman" pitchFamily="18" charset="0"/>
              </a:rPr>
              <a:t>- необходимо следить, за тем, чтобы не надувались щеки (для начала их можно придерживать руками).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Качели.</a:t>
            </a:r>
            <a:r>
              <a:rPr lang="ru-RU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>
                <a:effectLst/>
                <a:latin typeface="Times New Roman" pitchFamily="18" charset="0"/>
              </a:rPr>
              <a:t>		Ребенку, находящемуся в положении лежа, кладут на живот в области диафрагмы легкую игрушку. Вдох и выдох – через нос. Взрослый произносит  рифмовку:</a:t>
            </a:r>
            <a:br>
              <a:rPr lang="ru-RU">
                <a:effectLst/>
                <a:latin typeface="Times New Roman" pitchFamily="18" charset="0"/>
              </a:rPr>
            </a:br>
            <a:r>
              <a:rPr lang="ru-RU">
                <a:effectLst/>
                <a:latin typeface="Times New Roman" pitchFamily="18" charset="0"/>
              </a:rPr>
              <a:t>                       </a:t>
            </a:r>
            <a:r>
              <a:rPr lang="ru-RU" i="1">
                <a:effectLst/>
                <a:latin typeface="Times New Roman" pitchFamily="18" charset="0"/>
              </a:rPr>
              <a:t>Качели вверх </a:t>
            </a:r>
            <a:r>
              <a:rPr lang="ru-RU">
                <a:effectLst/>
                <a:latin typeface="Times New Roman" pitchFamily="18" charset="0"/>
              </a:rPr>
              <a:t>(вдох)</a:t>
            </a:r>
            <a:r>
              <a:rPr lang="ru-RU" i="1">
                <a:effectLst/>
                <a:latin typeface="Times New Roman" pitchFamily="18" charset="0"/>
              </a:rPr>
              <a:t>,</a:t>
            </a:r>
            <a:r>
              <a:rPr lang="ru-RU">
                <a:effectLst/>
                <a:latin typeface="Times New Roman" pitchFamily="18" charset="0"/>
              </a:rPr>
              <a:t/>
            </a:r>
            <a:br>
              <a:rPr lang="ru-RU">
                <a:effectLst/>
                <a:latin typeface="Times New Roman" pitchFamily="18" charset="0"/>
              </a:rPr>
            </a:br>
            <a:r>
              <a:rPr lang="ru-RU" i="1">
                <a:effectLst/>
                <a:latin typeface="Times New Roman" pitchFamily="18" charset="0"/>
              </a:rPr>
              <a:t>                       Качели вниз </a:t>
            </a:r>
            <a:r>
              <a:rPr lang="ru-RU">
                <a:effectLst/>
                <a:latin typeface="Times New Roman" pitchFamily="18" charset="0"/>
              </a:rPr>
              <a:t>(выдох)</a:t>
            </a:r>
            <a:r>
              <a:rPr lang="ru-RU" i="1">
                <a:effectLst/>
                <a:latin typeface="Times New Roman" pitchFamily="18" charset="0"/>
              </a:rPr>
              <a:t>,</a:t>
            </a:r>
            <a:r>
              <a:rPr lang="ru-RU">
                <a:effectLst/>
                <a:latin typeface="Times New Roman" pitchFamily="18" charset="0"/>
              </a:rPr>
              <a:t/>
            </a:r>
            <a:br>
              <a:rPr lang="ru-RU">
                <a:effectLst/>
                <a:latin typeface="Times New Roman" pitchFamily="18" charset="0"/>
              </a:rPr>
            </a:br>
            <a:r>
              <a:rPr lang="ru-RU" i="1">
                <a:effectLst/>
                <a:latin typeface="Times New Roman" pitchFamily="18" charset="0"/>
              </a:rPr>
              <a:t>                       Крепче ты, дружок, держись</a:t>
            </a:r>
            <a:r>
              <a:rPr lang="ru-RU" i="1">
                <a:latin typeface="Times New Roman" pitchFamily="18" charset="0"/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1538" y="4149725"/>
            <a:ext cx="20447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452</Words>
  <Application>Microsoft Office PowerPoint</Application>
  <PresentationFormat>Экран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детский сад компенсирующего вида №438  </vt:lpstr>
      <vt:lpstr>Дыхательная гимнастика укрепит иммунитет малыша. </vt:lpstr>
      <vt:lpstr>Что же делать?  Бежать к врачу и поить малыша таблетками или прибегнуть к бабушкиным рецептам?</vt:lpstr>
      <vt:lpstr>Обучив ребёнка простым и веселым дыхательным упражнениям, вы сделаете неоценимый вклад  в его здоровье + профилактику ОРВИ</vt:lpstr>
      <vt:lpstr>Почему дыхательная гимнастика нужна?</vt:lpstr>
      <vt:lpstr>Почему дыхательная гимнастика нужна?</vt:lpstr>
      <vt:lpstr>Требования к проведению дыхательной гимнастики:</vt:lpstr>
      <vt:lpstr>Техника выполнения упражнений дыхательной гимнастики для детей: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В работе с детьми дошкольного возраста дыхательная гимнастика может быть использована  в различных режимных моментах:</vt:lpstr>
      <vt:lpstr>В работе с детьми дошкольного возраста дыхательная гимнастика может быть использована  в различных режимных моментах:</vt:lpstr>
      <vt:lpstr>На первых порах дыхательные упражнения кажутся детям одними из самых сложных.  И тем важнее помочь детям, превратив скучные упражнения в веселую игру.</vt:lpstr>
      <vt:lpstr>Слайд 20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 для детей</dc:title>
  <dc:creator>MASTER</dc:creator>
  <cp:lastModifiedBy>логопед</cp:lastModifiedBy>
  <cp:revision>31</cp:revision>
  <dcterms:created xsi:type="dcterms:W3CDTF">2011-11-28T19:10:25Z</dcterms:created>
  <dcterms:modified xsi:type="dcterms:W3CDTF">2016-11-02T08:27:59Z</dcterms:modified>
</cp:coreProperties>
</file>